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9" r:id="rId2"/>
    <p:sldId id="260" r:id="rId3"/>
    <p:sldId id="326" r:id="rId4"/>
    <p:sldId id="327" r:id="rId5"/>
    <p:sldId id="328" r:id="rId6"/>
    <p:sldId id="264" r:id="rId7"/>
    <p:sldId id="265" r:id="rId8"/>
    <p:sldId id="274" r:id="rId9"/>
    <p:sldId id="275" r:id="rId10"/>
    <p:sldId id="268" r:id="rId11"/>
    <p:sldId id="269" r:id="rId12"/>
    <p:sldId id="270" r:id="rId13"/>
    <p:sldId id="271" r:id="rId14"/>
    <p:sldId id="276" r:id="rId15"/>
    <p:sldId id="287" r:id="rId16"/>
    <p:sldId id="273" r:id="rId17"/>
    <p:sldId id="266" r:id="rId18"/>
    <p:sldId id="267" r:id="rId19"/>
    <p:sldId id="277" r:id="rId20"/>
    <p:sldId id="278" r:id="rId21"/>
    <p:sldId id="279" r:id="rId22"/>
    <p:sldId id="280" r:id="rId23"/>
    <p:sldId id="283" r:id="rId24"/>
    <p:sldId id="281" r:id="rId25"/>
    <p:sldId id="282" r:id="rId26"/>
    <p:sldId id="284" r:id="rId27"/>
    <p:sldId id="288" r:id="rId28"/>
    <p:sldId id="285" r:id="rId29"/>
    <p:sldId id="286" r:id="rId30"/>
    <p:sldId id="289" r:id="rId31"/>
    <p:sldId id="290" r:id="rId32"/>
    <p:sldId id="291" r:id="rId33"/>
    <p:sldId id="292" r:id="rId34"/>
    <p:sldId id="294" r:id="rId35"/>
    <p:sldId id="295" r:id="rId36"/>
    <p:sldId id="296" r:id="rId37"/>
    <p:sldId id="297" r:id="rId38"/>
    <p:sldId id="300" r:id="rId39"/>
    <p:sldId id="298" r:id="rId40"/>
    <p:sldId id="299" r:id="rId41"/>
    <p:sldId id="312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10" r:id="rId51"/>
    <p:sldId id="311" r:id="rId52"/>
    <p:sldId id="314" r:id="rId53"/>
    <p:sldId id="315" r:id="rId54"/>
    <p:sldId id="324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5" r:id="rId64"/>
  </p:sldIdLst>
  <p:sldSz cx="9144000" cy="6858000" type="screen4x3"/>
  <p:notesSz cx="6858000" cy="9144000"/>
  <p:custDataLst>
    <p:tags r:id="rId6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A83"/>
    <a:srgbClr val="1F08C6"/>
    <a:srgbClr val="1508C4"/>
    <a:srgbClr val="002E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9" autoAdjust="0"/>
    <p:restoredTop sz="94671" autoAdjust="0"/>
  </p:normalViewPr>
  <p:slideViewPr>
    <p:cSldViewPr>
      <p:cViewPr>
        <p:scale>
          <a:sx n="77" d="100"/>
          <a:sy n="77" d="100"/>
        </p:scale>
        <p:origin x="-1164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B4DA6-D526-4718-88DE-56577490007F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2BCD6-C583-4A56-86EC-4380C69A8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669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612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72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305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hyperlink" Target="http://sun-shine-kz.ucoz.ru/" TargetMode="External"/><Relationship Id="rId4" Type="http://schemas.openxmlformats.org/officeDocument/2006/relationships/image" Target="../media/image2.gi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Relationship Id="rId6" Type="http://schemas.openxmlformats.org/officeDocument/2006/relationships/audio" Target="../media/audio3.wav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3">
            <a:lum/>
          </a:blip>
          <a:srcRect/>
          <a:stretch>
            <a:fillRect l="-9000" r="-11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29" y="47144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534" y="49639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022" y="3356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18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822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462" y="42549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896" y="1886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822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85" y="112479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8919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9604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957" y="7302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7302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25" y="179930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792" y="17021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948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030" y="182424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109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518" y="16635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656" y="149972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958" y="175335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133807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392" y="151649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87653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208" y="228832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477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49" y="22224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57" y="195485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205815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662" y="1986143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205815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8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88" y="306415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444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05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814" y="2706228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008" y="30778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152" y="286177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88" y="28785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77" y="38146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723" y="358185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05" y="3296443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729" y="331375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845" y="358447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054" y="36662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334819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7" y="40870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387" y="441665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5" y="45387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04" y="40870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13" y="437805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13" y="40587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553" y="44679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987" y="42310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1" y="47351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04" y="464894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41" y="497420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944" y="49369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048" y="47727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257" y="47006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288" y="47727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20" y="54231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948" y="54231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539487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512" y="57664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656" y="555042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958" y="58040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538876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712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81" y="650334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227" y="627050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992" y="604294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446" y="63103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49" y="627312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61088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896" y="627727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61088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1331913" y="4508276"/>
            <a:ext cx="6840537" cy="1296988"/>
          </a:xfrm>
        </p:spPr>
        <p:txBody>
          <a:bodyPr>
            <a:normAutofit/>
          </a:bodyPr>
          <a:lstStyle>
            <a:lvl5pPr marL="174625" indent="0">
              <a:buNone/>
              <a:defRPr sz="3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4"/>
            <a:r>
              <a:rPr lang="ru-RU" dirty="0" smtClean="0"/>
              <a:t>Ваши данные</a:t>
            </a:r>
          </a:p>
        </p:txBody>
      </p:sp>
      <p:sp>
        <p:nvSpPr>
          <p:cNvPr id="195" name="TextBox 194" hidden="1"/>
          <p:cNvSpPr txBox="1"/>
          <p:nvPr userDrawn="1"/>
        </p:nvSpPr>
        <p:spPr>
          <a:xfrm>
            <a:off x="35496" y="539969"/>
            <a:ext cx="9099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 ШАБЛОНА САЛИШ САЛТАНАТ САЛИШЕВНА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-36512" y="-27384"/>
            <a:ext cx="16818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hlinkClick r:id="rId5"/>
              </a:rPr>
              <a:t>http://sun-shine-kz.ucoz.ru/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-15712" y="6669360"/>
            <a:ext cx="16353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Автор шаблона </a:t>
            </a:r>
            <a:r>
              <a:rPr lang="ru-RU" sz="1000" dirty="0" err="1" smtClean="0">
                <a:solidFill>
                  <a:schemeClr val="bg1"/>
                </a:solidFill>
              </a:rPr>
              <a:t>Салиш</a:t>
            </a:r>
            <a:r>
              <a:rPr lang="ru-RU" sz="1000" dirty="0" smtClean="0">
                <a:solidFill>
                  <a:schemeClr val="bg1"/>
                </a:solidFill>
              </a:rPr>
              <a:t> С.С.</a:t>
            </a:r>
            <a:endParaRPr lang="ru-RU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Svoya_igra_-_Zastavka_2013.wav"/>
          </p:stSnd>
        </p:sndAc>
      </p:transition>
    </mc:Choice>
    <mc:Fallback xmlns="">
      <p:transition spd="slow">
        <p:sndAc>
          <p:stSnd>
            <p:snd r:embed="rId6" name="Svoya_igra_-_Zastavka_2013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7211144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Категория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 smtClean="0"/>
              <a:t>Ваш вопрос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>
            <a:hlinkClick r:id="" action="ppaction://hlinkshowjump?jump=nextslide">
              <a:snd r:embed="rId2" name="восходящий ряд.wav"/>
            </a:hlinkClick>
          </p:cNvPr>
          <p:cNvSpPr txBox="1"/>
          <p:nvPr userDrawn="1"/>
        </p:nvSpPr>
        <p:spPr>
          <a:xfrm>
            <a:off x="3923928" y="6093296"/>
            <a:ext cx="129856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>
            <a:hlinkClick r:id="" action="ppaction://hlinkshowjump?jump=nextslide">
              <a:snd r:embed="rId3" name="восходящий ряд.wav"/>
            </a:hlinkClick>
          </p:cNvPr>
          <p:cNvSpPr txBox="1"/>
          <p:nvPr userDrawn="1"/>
        </p:nvSpPr>
        <p:spPr>
          <a:xfrm>
            <a:off x="3779912" y="6093296"/>
            <a:ext cx="160172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https://festival.1september.ru/articles/604377/presentation/14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694" b="79306" l="22604" r="81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0969" r="17247" b="21612"/>
          <a:stretch/>
        </p:blipFill>
        <p:spPr bwMode="auto">
          <a:xfrm>
            <a:off x="1849666" y="2060848"/>
            <a:ext cx="5530646" cy="393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411496" y="332656"/>
            <a:ext cx="38004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Кот в мешке</a:t>
            </a:r>
            <a:endParaRPr lang="ru-RU" sz="54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486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Svoya_igra_-_Kot_v_Meshke.wav"/>
          </p:stSnd>
        </p:sndAc>
      </p:transition>
    </mc:Choice>
    <mc:Fallback xmlns="">
      <p:transition spd="slow">
        <p:sndAc>
          <p:stSnd>
            <p:snd r:embed="rId6" name="Svoya_igra_-_Kot_v_Meshk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7211144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Категория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 smtClean="0"/>
              <a:t>Ваш ответ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4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4368" y="5930946"/>
            <a:ext cx="1080121" cy="810090"/>
          </a:xfrm>
          <a:prstGeom prst="rect">
            <a:avLst/>
          </a:prstGeom>
          <a:noFill/>
          <a:ln w="127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251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49" y="9201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84816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3866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156824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4020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47056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1166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0466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24039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8825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85427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Тема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3"/>
          </p:nvPr>
        </p:nvSpPr>
        <p:spPr>
          <a:xfrm>
            <a:off x="514826" y="1616804"/>
            <a:ext cx="8094868" cy="44044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1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49" y="9201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84816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3866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156824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4020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47056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1166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0466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24039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8825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85427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Категория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99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2" r:id="rId4"/>
    <p:sldLayoutId id="2147483660" r:id="rId5"/>
    <p:sldLayoutId id="2147483661" r:id="rId6"/>
    <p:sldLayoutId id="2147483654" r:id="rId7"/>
    <p:sldLayoutId id="2147483655" r:id="rId8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2.wav"/><Relationship Id="rId4" Type="http://schemas.openxmlformats.org/officeDocument/2006/relationships/image" Target="../media/image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2.wav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2.wav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slide" Target="slide3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slide" Target="slide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slide" Target="slide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2.wav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3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33.jp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slide" Target="slide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slide" Target="slide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get-tune.net/?a=music&amp;q=%F1%E2%EE%FF+%E8%E3%F0%E0+%E7%E0%F1%F2%E0%E2%EA%E0" TargetMode="External"/><Relationship Id="rId7" Type="http://schemas.openxmlformats.org/officeDocument/2006/relationships/hyperlink" Target="http://ru.wikipedia.org/wiki/%D0%A1%D0%B2%D0%BE%D1%8F_%D0%B8%D0%B3%D1%80%D0%B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retsepty-s-foto.ru/uploads/taginator/Jul-2013/kot-v-meshke-foto.jpg" TargetMode="External"/><Relationship Id="rId5" Type="http://schemas.openxmlformats.org/officeDocument/2006/relationships/hyperlink" Target="http://ipadmania.org/wp-content/uploads/svoyaig1.jpg" TargetMode="External"/><Relationship Id="rId4" Type="http://schemas.openxmlformats.org/officeDocument/2006/relationships/hyperlink" Target="http://s004.radikal.ru/i206/1104/46/67c84dab6e2e.gif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30.xml"/><Relationship Id="rId18" Type="http://schemas.openxmlformats.org/officeDocument/2006/relationships/slide" Target="slide41.xml"/><Relationship Id="rId26" Type="http://schemas.openxmlformats.org/officeDocument/2006/relationships/slide" Target="slide59.xml"/><Relationship Id="rId3" Type="http://schemas.openxmlformats.org/officeDocument/2006/relationships/slide" Target="slide17.xml"/><Relationship Id="rId21" Type="http://schemas.openxmlformats.org/officeDocument/2006/relationships/slide" Target="slide48.xml"/><Relationship Id="rId7" Type="http://schemas.openxmlformats.org/officeDocument/2006/relationships/slide" Target="slide8.xml"/><Relationship Id="rId12" Type="http://schemas.openxmlformats.org/officeDocument/2006/relationships/slide" Target="slide28.xml"/><Relationship Id="rId17" Type="http://schemas.openxmlformats.org/officeDocument/2006/relationships/slide" Target="slide38.xml"/><Relationship Id="rId25" Type="http://schemas.openxmlformats.org/officeDocument/2006/relationships/slide" Target="slide57.xml"/><Relationship Id="rId2" Type="http://schemas.openxmlformats.org/officeDocument/2006/relationships/notesSlide" Target="../notesSlides/notesSlide2.xml"/><Relationship Id="rId16" Type="http://schemas.openxmlformats.org/officeDocument/2006/relationships/slide" Target="slide36.xml"/><Relationship Id="rId20" Type="http://schemas.openxmlformats.org/officeDocument/2006/relationships/slide" Target="slide46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4.xml"/><Relationship Id="rId11" Type="http://schemas.openxmlformats.org/officeDocument/2006/relationships/slide" Target="slide26.xml"/><Relationship Id="rId24" Type="http://schemas.openxmlformats.org/officeDocument/2006/relationships/slide" Target="slide54.xml"/><Relationship Id="rId5" Type="http://schemas.openxmlformats.org/officeDocument/2006/relationships/slide" Target="slide12.xml"/><Relationship Id="rId15" Type="http://schemas.openxmlformats.org/officeDocument/2006/relationships/slide" Target="slide34.xml"/><Relationship Id="rId23" Type="http://schemas.openxmlformats.org/officeDocument/2006/relationships/slide" Target="slide52.xml"/><Relationship Id="rId28" Type="http://schemas.openxmlformats.org/officeDocument/2006/relationships/image" Target="../media/image5.png"/><Relationship Id="rId10" Type="http://schemas.openxmlformats.org/officeDocument/2006/relationships/slide" Target="slide23.xml"/><Relationship Id="rId19" Type="http://schemas.openxmlformats.org/officeDocument/2006/relationships/slide" Target="slide44.xml"/><Relationship Id="rId4" Type="http://schemas.openxmlformats.org/officeDocument/2006/relationships/slide" Target="slide10.xml"/><Relationship Id="rId9" Type="http://schemas.openxmlformats.org/officeDocument/2006/relationships/slide" Target="slide21.xml"/><Relationship Id="rId14" Type="http://schemas.openxmlformats.org/officeDocument/2006/relationships/slide" Target="slide32.xml"/><Relationship Id="rId22" Type="http://schemas.openxmlformats.org/officeDocument/2006/relationships/slide" Target="slide50.xml"/><Relationship Id="rId27" Type="http://schemas.openxmlformats.org/officeDocument/2006/relationships/slide" Target="slide6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Посвященная дню защитников 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О</a:t>
            </a:r>
            <a:r>
              <a:rPr lang="ru-RU" dirty="0" smtClean="0">
                <a:solidFill>
                  <a:schemeClr val="bg1"/>
                </a:solidFill>
              </a:rPr>
              <a:t>течества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35896" y="6351711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Вопросы к игре составил  Степанов А. В. , педагог – организатор МБОУДО «</a:t>
            </a:r>
            <a:r>
              <a:rPr lang="ru-RU" sz="1200" dirty="0" err="1" smtClean="0">
                <a:solidFill>
                  <a:schemeClr val="bg1"/>
                </a:solidFill>
              </a:rPr>
              <a:t>Тугулымская</a:t>
            </a:r>
            <a:r>
              <a:rPr lang="ru-RU" sz="1200" dirty="0" smtClean="0">
                <a:solidFill>
                  <a:schemeClr val="bg1"/>
                </a:solidFill>
              </a:rPr>
              <a:t> </a:t>
            </a:r>
            <a:r>
              <a:rPr lang="ru-RU" sz="1200" dirty="0" err="1" smtClean="0">
                <a:solidFill>
                  <a:schemeClr val="bg1"/>
                </a:solidFill>
              </a:rPr>
              <a:t>СЮТур</a:t>
            </a:r>
            <a:r>
              <a:rPr lang="ru-RU" sz="1200" dirty="0" smtClean="0">
                <a:solidFill>
                  <a:schemeClr val="bg1"/>
                </a:solidFill>
              </a:rPr>
              <a:t>». 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35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Svoya_igra_-_Zastavka_2013.wav"/>
          </p:stSnd>
        </p:sndAc>
      </p:transition>
    </mc:Choice>
    <mc:Fallback xmlns="">
      <p:transition spd="slow">
        <p:sndAc>
          <p:stSnd>
            <p:snd r:embed="rId4" name="Svoya_igra_-_Zastavka_2013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493095"/>
          </a:xfrm>
        </p:spPr>
        <p:txBody>
          <a:bodyPr>
            <a:normAutofit/>
          </a:bodyPr>
          <a:lstStyle/>
          <a:p>
            <a:r>
              <a:rPr lang="ru-RU" dirty="0" smtClean="0"/>
              <a:t>Назовите Российского полководца, который не знал ни одного поражения. Автор многих крылатых изречений.</a:t>
            </a:r>
          </a:p>
          <a:p>
            <a:r>
              <a:rPr lang="ru-RU" sz="3600" i="1" dirty="0" smtClean="0"/>
              <a:t>«Пуля дура, а штык молодец»</a:t>
            </a:r>
          </a:p>
          <a:p>
            <a:r>
              <a:rPr lang="ru-RU" sz="3600" i="1" dirty="0" smtClean="0"/>
              <a:t>«Сам погибай, а товарища выручай»</a:t>
            </a:r>
            <a:endParaRPr lang="ru-RU" sz="3600" i="1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17508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Александр </a:t>
            </a:r>
            <a:endParaRPr lang="ru-RU" dirty="0" smtClean="0"/>
          </a:p>
          <a:p>
            <a:r>
              <a:rPr lang="ru-RU" dirty="0" smtClean="0"/>
              <a:t>Васильевич</a:t>
            </a:r>
          </a:p>
          <a:p>
            <a:r>
              <a:rPr lang="ru-RU" dirty="0" smtClean="0"/>
              <a:t> СУВОРОВ.</a:t>
            </a:r>
            <a:endParaRPr lang="ru-RU" dirty="0"/>
          </a:p>
          <a:p>
            <a:endParaRPr lang="ru-RU" dirty="0" smtClean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881056"/>
            <a:ext cx="3923208" cy="52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91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Кто командовал Русской дружиной в битве на Чудском озере 5 апреля 1242 года?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77084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27" y="2420888"/>
            <a:ext cx="7424825" cy="41764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Князь Александр Невский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4805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Какой плотницкий инструмент использовался для приготовления кулинарного блюда старым солдатом?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40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71463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Топор</a:t>
            </a:r>
            <a:endParaRPr lang="ru-RU" dirty="0"/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40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50082"/>
            <a:ext cx="6912768" cy="448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5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Утром 8 сентября 1380 года на «Куликовском» поле сошлись два войска. Перед битвой был поединок воинов.</a:t>
            </a:r>
          </a:p>
          <a:p>
            <a:r>
              <a:rPr lang="ru-RU" dirty="0"/>
              <a:t>Как звали </a:t>
            </a:r>
            <a:r>
              <a:rPr lang="ru-RU" dirty="0" err="1"/>
              <a:t>поединщиков</a:t>
            </a:r>
            <a:r>
              <a:rPr lang="ru-RU" dirty="0"/>
              <a:t>?</a:t>
            </a:r>
          </a:p>
          <a:p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50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58017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Александр </a:t>
            </a:r>
            <a:r>
              <a:rPr lang="ru-RU" dirty="0" err="1" smtClean="0"/>
              <a:t>Пересвет</a:t>
            </a:r>
            <a:endParaRPr lang="ru-RU" dirty="0" smtClean="0"/>
          </a:p>
          <a:p>
            <a:r>
              <a:rPr lang="ru-RU" dirty="0" err="1" smtClean="0"/>
              <a:t>Челубей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50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788" y="2348880"/>
            <a:ext cx="6052164" cy="3404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112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Оружие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 называется холодное оружие офицеров ВМФ? До сих пор входит в комплект парадно-выходной формы.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8452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421087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История, события, интересные факты связанные с воинской службой и защитой </a:t>
            </a:r>
            <a:r>
              <a:rPr lang="ru-RU" dirty="0">
                <a:solidFill>
                  <a:schemeClr val="bg1"/>
                </a:solidFill>
              </a:rPr>
              <a:t>О</a:t>
            </a:r>
            <a:r>
              <a:rPr lang="ru-RU" dirty="0" smtClean="0">
                <a:solidFill>
                  <a:schemeClr val="bg1"/>
                </a:solidFill>
              </a:rPr>
              <a:t>течества.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0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Оружие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Кортик 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352728"/>
            <a:ext cx="6264696" cy="398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8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Оружие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Каким индивидуальным оружием комплектовались артиллеристские расчеты Советской армии, времен Великой Отечественной войны?     А </a:t>
            </a:r>
            <a:r>
              <a:rPr lang="ru-RU" smtClean="0"/>
              <a:t>так же </a:t>
            </a:r>
            <a:r>
              <a:rPr lang="ru-RU" dirty="0" smtClean="0"/>
              <a:t>связисты, саперы</a:t>
            </a:r>
            <a:r>
              <a:rPr lang="ru-RU" smtClean="0"/>
              <a:t>, кавалеристы…</a:t>
            </a:r>
            <a:endParaRPr lang="ru-RU" dirty="0" smtClean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4636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Оружие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1699646"/>
            <a:ext cx="8229600" cy="4493095"/>
          </a:xfrm>
        </p:spPr>
        <p:txBody>
          <a:bodyPr/>
          <a:lstStyle/>
          <a:p>
            <a:r>
              <a:rPr lang="ru-RU" dirty="0" smtClean="0"/>
              <a:t>Карабин Мосина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9" y="2519172"/>
            <a:ext cx="8891997" cy="2854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797152"/>
            <a:ext cx="3312368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17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30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57174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Оружие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Назовите основные компоненты черного пороха.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08922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Оружие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493095"/>
          </a:xfrm>
        </p:spPr>
        <p:txBody>
          <a:bodyPr/>
          <a:lstStyle/>
          <a:p>
            <a:r>
              <a:rPr lang="ru-RU" b="1" dirty="0"/>
              <a:t>Чёрный порох</a:t>
            </a:r>
            <a:r>
              <a:rPr lang="ru-RU" dirty="0"/>
              <a:t> состоит обычно из трёх компонентов: селитры, угля и серы. При </a:t>
            </a:r>
            <a:r>
              <a:rPr lang="ru-RU" dirty="0" smtClean="0"/>
              <a:t>сгорании </a:t>
            </a:r>
            <a:r>
              <a:rPr lang="ru-RU" b="1" dirty="0" smtClean="0"/>
              <a:t>пороха</a:t>
            </a:r>
            <a:r>
              <a:rPr lang="ru-RU" dirty="0"/>
              <a:t> селитра даёт кислород для сжигания угля; сера — цементирует угольно-селитряную смесь.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379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Оружие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493095"/>
          </a:xfrm>
        </p:spPr>
        <p:txBody>
          <a:bodyPr/>
          <a:lstStyle/>
          <a:p>
            <a:r>
              <a:rPr lang="ru-RU" dirty="0" smtClean="0"/>
              <a:t>Назовите страну изготовитель самолета, на котором воевал в небе над Кубанью 1943г.  Уральский летчик, дважды герой Советского Союза Григорий Андреевич </a:t>
            </a:r>
            <a:r>
              <a:rPr lang="ru-RU" dirty="0" err="1" smtClean="0"/>
              <a:t>Речкалов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46338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Оружие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62380"/>
            <a:ext cx="6336704" cy="4506980"/>
          </a:xfrm>
        </p:spPr>
      </p:pic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1484784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solidFill>
                  <a:schemeClr val="bg1"/>
                </a:solidFill>
              </a:rPr>
              <a:t>Аэрокобра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P-39D-1</a:t>
            </a:r>
            <a:r>
              <a:rPr lang="ru-RU" sz="2800" dirty="0" smtClean="0">
                <a:solidFill>
                  <a:schemeClr val="bg1"/>
                </a:solidFill>
              </a:rPr>
              <a:t>  производства США. </a:t>
            </a:r>
            <a:r>
              <a:rPr lang="ru-RU" sz="2800" dirty="0" err="1">
                <a:solidFill>
                  <a:schemeClr val="bg1"/>
                </a:solidFill>
              </a:rPr>
              <a:t>л</a:t>
            </a:r>
            <a:r>
              <a:rPr lang="ru-RU" sz="2800" dirty="0" err="1" smtClean="0">
                <a:solidFill>
                  <a:schemeClr val="bg1"/>
                </a:solidFill>
              </a:rPr>
              <a:t>енд</a:t>
            </a:r>
            <a:r>
              <a:rPr lang="ru-RU" sz="2800" dirty="0" smtClean="0">
                <a:solidFill>
                  <a:schemeClr val="bg1"/>
                </a:solidFill>
              </a:rPr>
              <a:t> – </a:t>
            </a:r>
            <a:r>
              <a:rPr lang="ru-RU" sz="2800" dirty="0" err="1" smtClean="0">
                <a:solidFill>
                  <a:schemeClr val="bg1"/>
                </a:solidFill>
              </a:rPr>
              <a:t>лиз</a:t>
            </a:r>
            <a:r>
              <a:rPr lang="ru-RU" sz="2800" dirty="0" smtClean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5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5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Оружие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Какое революционное изобретение в сфере конструирования огнестрельного оружия позволило стабилизировать пулю на траектории?</a:t>
            </a:r>
          </a:p>
          <a:p>
            <a:r>
              <a:rPr lang="ru-RU" sz="3600" dirty="0" smtClean="0"/>
              <a:t>Сделать полет пули дальше и точнее.</a:t>
            </a:r>
            <a:endParaRPr lang="ru-RU" sz="3600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64288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Оружие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Нарезы в канале ствола придают пуле «гироскопический» эффект.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924944"/>
            <a:ext cx="4081636" cy="380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2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421087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Оружие и военная техника.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16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 войск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каких войсках используют служебных собак?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76415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 войск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Пограничные войска.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48880"/>
            <a:ext cx="7401929" cy="419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39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 войск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Какому роду войск покоряются две стихии, Земля и Вода?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7530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 войск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Морская пехота.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19389"/>
            <a:ext cx="7344816" cy="414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9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 войск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Назовите самый молодой род войск.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393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 войск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ВКС</a:t>
            </a:r>
          </a:p>
          <a:p>
            <a:r>
              <a:rPr lang="ru-RU" dirty="0" smtClean="0"/>
              <a:t>2015 г </a:t>
            </a:r>
          </a:p>
          <a:p>
            <a:r>
              <a:rPr lang="ru-RU" sz="3200" dirty="0"/>
              <a:t>1</a:t>
            </a:r>
            <a:r>
              <a:rPr lang="ru-RU" sz="3200" dirty="0" smtClean="0"/>
              <a:t> августа</a:t>
            </a:r>
            <a:endParaRPr lang="ru-RU" sz="3200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00808"/>
            <a:ext cx="7594824" cy="506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9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 войск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каких войсках военнослужащие носят необычный головной убор шлемофон?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05783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 войск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27313"/>
            <a:ext cx="7087981" cy="5026023"/>
          </a:xfrm>
        </p:spPr>
      </p:pic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84545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5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50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819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 войск</a:t>
            </a:r>
            <a:endParaRPr lang="ru-RU" dirty="0"/>
          </a:p>
        </p:txBody>
      </p:sp>
      <p:pic>
        <p:nvPicPr>
          <p:cNvPr id="5" name="eh-yablochko-da-na-tarelochke-russkaya-pesnya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39952" y="4653136"/>
            <a:ext cx="609600" cy="609600"/>
          </a:xfrm>
        </p:spPr>
      </p:pic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420888"/>
            <a:ext cx="8352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Военнослужащим в этих войсках так нравилась эта песня, что танец на эту мелодию стал визитной карточкой их рода войск.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12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</a:t>
            </a:r>
            <a:r>
              <a:rPr lang="ru-RU" dirty="0"/>
              <a:t>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421087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Род войск.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4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 войск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12" y="1484784"/>
            <a:ext cx="8690568" cy="4254757"/>
          </a:xfrm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51720" y="5877272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Военно морской флот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1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10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27561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248" y="1323007"/>
            <a:ext cx="3998096" cy="46982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Полководцы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493095"/>
          </a:xfrm>
        </p:spPr>
        <p:txBody>
          <a:bodyPr/>
          <a:lstStyle/>
          <a:p>
            <a:r>
              <a:rPr lang="ru-RU" dirty="0" smtClean="0"/>
              <a:t>В войне 1812 г. Командующий Русской армией.</a:t>
            </a:r>
            <a:endParaRPr lang="ru-RU" dirty="0"/>
          </a:p>
        </p:txBody>
      </p:sp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6853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Полководцы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7099539" cy="5324655"/>
          </a:xfrm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2319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Полководцы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124744"/>
            <a:ext cx="3764911" cy="4896073"/>
          </a:xfrm>
        </p:spPr>
      </p:pic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4236770"/>
            <a:ext cx="24482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  Берлине принимал акт о капитуляции Германии.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77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Полководцы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7349438" cy="5512079"/>
          </a:xfrm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04147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Полководцы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198" y="2060848"/>
            <a:ext cx="5946986" cy="3960440"/>
          </a:xfrm>
        </p:spPr>
      </p:pic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3573016"/>
            <a:ext cx="29523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Как и  Суворов на суше, он на море не проиграл ни одного сражения.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29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Полководцы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7349437" cy="5512079"/>
          </a:xfrm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1693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Полководцы 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793" y="1070072"/>
            <a:ext cx="4168543" cy="5022753"/>
          </a:xfrm>
        </p:spPr>
      </p:pic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2348880"/>
            <a:ext cx="31683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Великий Русский Князь. Самая большая его победа была одержана на Куликовом поле.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21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Полководцы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7085408" cy="5314057"/>
          </a:xfrm>
        </p:spPr>
      </p:pic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077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5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421087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Великие полководцы.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54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Полководцы 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83" y="1340767"/>
            <a:ext cx="3965505" cy="46531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1340768"/>
            <a:ext cx="481947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Он впервые использовал тактику построения в каре в сочетании с рассыпным строем стрелков.</a:t>
            </a:r>
          </a:p>
          <a:p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Положил начало зарождению новой тактики в Русской армии.</a:t>
            </a:r>
          </a:p>
          <a:p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Его учеником и достойным приемником был </a:t>
            </a:r>
            <a:r>
              <a:rPr lang="ru-RU" sz="2400" dirty="0" err="1" smtClean="0">
                <a:solidFill>
                  <a:schemeClr val="bg1"/>
                </a:solidFill>
              </a:rPr>
              <a:t>А.В.Суворов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В </a:t>
            </a:r>
            <a:r>
              <a:rPr lang="ru-RU" sz="2400" dirty="0" err="1" smtClean="0">
                <a:solidFill>
                  <a:schemeClr val="bg1"/>
                </a:solidFill>
              </a:rPr>
              <a:t>эрмитаже</a:t>
            </a:r>
            <a:r>
              <a:rPr lang="ru-RU" sz="2400" dirty="0" smtClean="0">
                <a:solidFill>
                  <a:schemeClr val="bg1"/>
                </a:solidFill>
              </a:rPr>
              <a:t> до сих пор хранится треуголка короля Фридриха</a:t>
            </a:r>
            <a:r>
              <a:rPr lang="en-US" sz="2400" dirty="0" smtClean="0">
                <a:solidFill>
                  <a:schemeClr val="bg1"/>
                </a:solidFill>
              </a:rPr>
              <a:t> II</a:t>
            </a:r>
            <a:r>
              <a:rPr lang="ru-RU" sz="2400" dirty="0" smtClean="0">
                <a:solidFill>
                  <a:schemeClr val="bg1"/>
                </a:solidFill>
              </a:rPr>
              <a:t>, он потерял ее убегая от этого талантливого полководца.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44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7301432" cy="5476075"/>
          </a:xfrm>
        </p:spPr>
      </p:pic>
    </p:spTree>
    <p:extLst>
      <p:ext uri="{BB962C8B-B14F-4D97-AF65-F5344CB8AC3E}">
        <p14:creationId xmlns:p14="http://schemas.microsoft.com/office/powerpoint/2010/main" val="388543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Звания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75063" y="275877"/>
            <a:ext cx="2865163" cy="8337626"/>
          </a:xfrm>
        </p:spPr>
      </p:pic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191683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В каком звании обладатель такого погона?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83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Сержант.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8287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38397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Звания 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81147"/>
            <a:ext cx="3528392" cy="5562781"/>
          </a:xfrm>
        </p:spPr>
      </p:pic>
      <p:sp>
        <p:nvSpPr>
          <p:cNvPr id="8" name="TextBox 7"/>
          <p:cNvSpPr txBox="1"/>
          <p:nvPr/>
        </p:nvSpPr>
        <p:spPr>
          <a:xfrm>
            <a:off x="4067944" y="1556792"/>
            <a:ext cx="48965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В каком звании представленный летчик?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Эта форма РККА образца до 1943 года.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49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Младший лейтенант.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83914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Звания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9270" y="120231"/>
            <a:ext cx="2952328" cy="8561753"/>
          </a:xfrm>
        </p:spPr>
      </p:pic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1988840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В каком звании обладатель такого погона?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02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Старший лейтенант.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8367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Звания 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39491" y="68297"/>
            <a:ext cx="2942034" cy="8531899"/>
          </a:xfrm>
        </p:spPr>
      </p:pic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191683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В каком звании обладатель такого погона?</a:t>
            </a:r>
          </a:p>
        </p:txBody>
      </p:sp>
    </p:spTree>
    <p:extLst>
      <p:ext uri="{BB962C8B-B14F-4D97-AF65-F5344CB8AC3E}">
        <p14:creationId xmlns:p14="http://schemas.microsoft.com/office/powerpoint/2010/main" val="54071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5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613713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/>
                </a:solidFill>
              </a:rPr>
              <a:t>Воинские звания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78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Полковник.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5555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Звания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96848" y="53647"/>
            <a:ext cx="3001868" cy="8645380"/>
          </a:xfrm>
        </p:spPr>
      </p:pic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2060848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В каком звании обладатель такого погона?</a:t>
            </a:r>
          </a:p>
        </p:txBody>
      </p:sp>
    </p:spTree>
    <p:extLst>
      <p:ext uri="{BB962C8B-B14F-4D97-AF65-F5344CB8AC3E}">
        <p14:creationId xmlns:p14="http://schemas.microsoft.com/office/powerpoint/2010/main" val="307075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Маршал.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07012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70A83">
                <a:alpha val="63000"/>
              </a:srgbClr>
            </a:gs>
            <a:gs pos="39999">
              <a:srgbClr val="0A128C">
                <a:alpha val="45000"/>
              </a:srgbClr>
            </a:gs>
            <a:gs pos="66000">
              <a:srgbClr val="181CC7">
                <a:alpha val="67000"/>
              </a:srgbClr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46856" y="1600200"/>
            <a:ext cx="8229600" cy="449262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 smtClean="0">
                <a:solidFill>
                  <a:schemeClr val="bg1"/>
                </a:solidFill>
              </a:rPr>
              <a:t>Аудиоряды</a:t>
            </a:r>
            <a:r>
              <a:rPr lang="ru-RU" dirty="0" smtClean="0">
                <a:solidFill>
                  <a:schemeClr val="bg1"/>
                </a:solidFill>
              </a:rPr>
              <a:t> заимствованы с сайта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  <a:hlinkClick r:id="rId3"/>
              </a:rPr>
              <a:t>GetTune.net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по запросу «Своя игра» 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  <a:hlinkClick r:id="rId4"/>
              </a:rPr>
              <a:t>Звезда</a:t>
            </a:r>
            <a:r>
              <a:rPr lang="en-US" dirty="0" smtClean="0">
                <a:solidFill>
                  <a:schemeClr val="bg1"/>
                </a:solidFill>
              </a:rPr>
              <a:t>     </a:t>
            </a:r>
            <a:r>
              <a:rPr lang="ru-RU" dirty="0" smtClean="0">
                <a:solidFill>
                  <a:schemeClr val="bg1"/>
                </a:solidFill>
                <a:hlinkClick r:id="rId5"/>
              </a:rPr>
              <a:t>Фон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ru-RU" dirty="0" smtClean="0">
                <a:solidFill>
                  <a:schemeClr val="bg1"/>
                </a:solidFill>
                <a:hlinkClick r:id="rId6"/>
              </a:rPr>
              <a:t>Кот в мешке </a:t>
            </a:r>
            <a:r>
              <a:rPr lang="en-US" dirty="0" smtClean="0">
                <a:solidFill>
                  <a:schemeClr val="bg1"/>
                </a:solidFill>
              </a:rPr>
              <a:t>     </a:t>
            </a:r>
            <a:r>
              <a:rPr lang="ru-RU" dirty="0" smtClean="0">
                <a:solidFill>
                  <a:schemeClr val="bg1"/>
                </a:solidFill>
                <a:hlinkClick r:id="rId7"/>
              </a:rPr>
              <a:t>Идея игры 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2018 год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9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7920880" y="1501826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50</a:t>
            </a:r>
            <a:endParaRPr lang="ru-RU" sz="3600" b="1" dirty="0"/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4896544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8" name="Прямоугольник 7">
            <a:hlinkClick r:id="rId5" action="ppaction://hlinksldjump"/>
          </p:cNvPr>
          <p:cNvSpPr/>
          <p:nvPr/>
        </p:nvSpPr>
        <p:spPr>
          <a:xfrm>
            <a:off x="5904656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9" name="Прямоугольник 8">
            <a:hlinkClick r:id="rId6" action="ppaction://hlinksldjump"/>
          </p:cNvPr>
          <p:cNvSpPr/>
          <p:nvPr/>
        </p:nvSpPr>
        <p:spPr>
          <a:xfrm>
            <a:off x="6912768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0" name="Прямоугольник 9">
            <a:hlinkClick r:id="rId7" action="ppaction://hlinksldjump"/>
          </p:cNvPr>
          <p:cNvSpPr/>
          <p:nvPr/>
        </p:nvSpPr>
        <p:spPr>
          <a:xfrm>
            <a:off x="3903240" y="152948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10</a:t>
            </a:r>
            <a:endParaRPr lang="ru-RU" sz="3600" b="1" dirty="0"/>
          </a:p>
        </p:txBody>
      </p:sp>
      <p:sp>
        <p:nvSpPr>
          <p:cNvPr id="11" name="Прямоугольник 10">
            <a:hlinkClick r:id="rId8" action="ppaction://hlinksldjump"/>
          </p:cNvPr>
          <p:cNvSpPr/>
          <p:nvPr/>
        </p:nvSpPr>
        <p:spPr>
          <a:xfrm>
            <a:off x="3888432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2" name="Прямоугольник 11">
            <a:hlinkClick r:id="rId9" action="ppaction://hlinksldjump"/>
          </p:cNvPr>
          <p:cNvSpPr/>
          <p:nvPr/>
        </p:nvSpPr>
        <p:spPr>
          <a:xfrm>
            <a:off x="4896544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3" name="Прямоугольник 12">
            <a:hlinkClick r:id="rId10" action="ppaction://hlinksldjump"/>
          </p:cNvPr>
          <p:cNvSpPr/>
          <p:nvPr/>
        </p:nvSpPr>
        <p:spPr>
          <a:xfrm>
            <a:off x="5904656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4" name="Прямоугольник 13">
            <a:hlinkClick r:id="rId11" action="ppaction://hlinksldjump"/>
          </p:cNvPr>
          <p:cNvSpPr/>
          <p:nvPr/>
        </p:nvSpPr>
        <p:spPr>
          <a:xfrm>
            <a:off x="6912768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5" name="Прямоугольник 14">
            <a:hlinkClick r:id="rId12" action="ppaction://hlinksldjump"/>
          </p:cNvPr>
          <p:cNvSpPr/>
          <p:nvPr/>
        </p:nvSpPr>
        <p:spPr>
          <a:xfrm>
            <a:off x="7920880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16" name="Прямоугольник 15">
            <a:hlinkClick r:id="rId13" action="ppaction://hlinksldjump"/>
          </p:cNvPr>
          <p:cNvSpPr/>
          <p:nvPr/>
        </p:nvSpPr>
        <p:spPr>
          <a:xfrm>
            <a:off x="3888432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7" name="Прямоугольник 16">
            <a:hlinkClick r:id="rId14" action="ppaction://hlinksldjump"/>
          </p:cNvPr>
          <p:cNvSpPr/>
          <p:nvPr/>
        </p:nvSpPr>
        <p:spPr>
          <a:xfrm>
            <a:off x="4896544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8" name="Прямоугольник 17">
            <a:hlinkClick r:id="rId15" action="ppaction://hlinksldjump"/>
          </p:cNvPr>
          <p:cNvSpPr/>
          <p:nvPr/>
        </p:nvSpPr>
        <p:spPr>
          <a:xfrm>
            <a:off x="5904656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9" name="Прямоугольник 18">
            <a:hlinkClick r:id="rId16" action="ppaction://hlinksldjump"/>
          </p:cNvPr>
          <p:cNvSpPr/>
          <p:nvPr/>
        </p:nvSpPr>
        <p:spPr>
          <a:xfrm>
            <a:off x="6912768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0" name="Прямоугольник 19">
            <a:hlinkClick r:id="rId17" action="ppaction://hlinksldjump"/>
          </p:cNvPr>
          <p:cNvSpPr/>
          <p:nvPr/>
        </p:nvSpPr>
        <p:spPr>
          <a:xfrm>
            <a:off x="7920880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21" name="Прямоугольник 20">
            <a:hlinkClick r:id="rId18" action="ppaction://hlinksldjump"/>
          </p:cNvPr>
          <p:cNvSpPr/>
          <p:nvPr/>
        </p:nvSpPr>
        <p:spPr>
          <a:xfrm>
            <a:off x="3888432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22" name="Прямоугольник 21">
            <a:hlinkClick r:id="rId19" action="ppaction://hlinksldjump"/>
          </p:cNvPr>
          <p:cNvSpPr/>
          <p:nvPr/>
        </p:nvSpPr>
        <p:spPr>
          <a:xfrm>
            <a:off x="4896544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23" name="Прямоугольник 22">
            <a:hlinkClick r:id="rId20" action="ppaction://hlinksldjump"/>
          </p:cNvPr>
          <p:cNvSpPr/>
          <p:nvPr/>
        </p:nvSpPr>
        <p:spPr>
          <a:xfrm>
            <a:off x="5904656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24" name="Прямоугольник 23">
            <a:hlinkClick r:id="rId21" action="ppaction://hlinksldjump"/>
          </p:cNvPr>
          <p:cNvSpPr/>
          <p:nvPr/>
        </p:nvSpPr>
        <p:spPr>
          <a:xfrm>
            <a:off x="6912768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5" name="Прямоугольник 24">
            <a:hlinkClick r:id="rId22" action="ppaction://hlinksldjump"/>
          </p:cNvPr>
          <p:cNvSpPr/>
          <p:nvPr/>
        </p:nvSpPr>
        <p:spPr>
          <a:xfrm>
            <a:off x="7920880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26" name="Прямоугольник 25">
            <a:hlinkClick r:id="rId23" action="ppaction://hlinksldjump"/>
          </p:cNvPr>
          <p:cNvSpPr/>
          <p:nvPr/>
        </p:nvSpPr>
        <p:spPr>
          <a:xfrm>
            <a:off x="3888432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27" name="Прямоугольник 26">
            <a:hlinkClick r:id="rId24" action="ppaction://hlinksldjump"/>
          </p:cNvPr>
          <p:cNvSpPr/>
          <p:nvPr/>
        </p:nvSpPr>
        <p:spPr>
          <a:xfrm>
            <a:off x="4896544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28" name="Прямоугольник 27">
            <a:hlinkClick r:id="rId25" action="ppaction://hlinksldjump"/>
          </p:cNvPr>
          <p:cNvSpPr/>
          <p:nvPr/>
        </p:nvSpPr>
        <p:spPr>
          <a:xfrm>
            <a:off x="5904656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29" name="Прямоугольник 28">
            <a:hlinkClick r:id="rId26" action="ppaction://hlinksldjump"/>
          </p:cNvPr>
          <p:cNvSpPr/>
          <p:nvPr/>
        </p:nvSpPr>
        <p:spPr>
          <a:xfrm>
            <a:off x="6912768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30" name="Прямоугольник 29">
            <a:hlinkClick r:id="rId27" action="ppaction://hlinksldjump"/>
          </p:cNvPr>
          <p:cNvSpPr/>
          <p:nvPr/>
        </p:nvSpPr>
        <p:spPr>
          <a:xfrm>
            <a:off x="7920880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60040" y="1511771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История</a:t>
            </a:r>
            <a:endParaRPr lang="ru-RU" sz="3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60040" y="2447875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Оружие</a:t>
            </a:r>
            <a:endParaRPr lang="ru-RU" sz="36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60040" y="3383979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Род войск</a:t>
            </a:r>
            <a:endParaRPr lang="ru-RU" sz="36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60040" y="4320083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Полководцы </a:t>
            </a:r>
            <a:endParaRPr lang="ru-RU" sz="36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60040" y="5256187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600" b="1" dirty="0" smtClean="0"/>
              <a:t>Звания </a:t>
            </a:r>
            <a:endParaRPr lang="ru-RU" sz="3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65341"/>
            <a:ext cx="2454546" cy="124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0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>
                      <p:stCondLst>
                        <p:cond delay="0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0" fill="hold">
                      <p:stCondLst>
                        <p:cond delay="0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— один из главных героев древнерусского былинного эпоса, богатырь, воплощающий общий народный идеал героя-воина. 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10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77084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Илья Муромец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10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62652"/>
            <a:ext cx="4752528" cy="413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edaf4c57429c1d422f38c566ca989c97b173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1525</TotalTime>
  <Words>679</Words>
  <Application>Microsoft Office PowerPoint</Application>
  <PresentationFormat>Экран (4:3)</PresentationFormat>
  <Paragraphs>216</Paragraphs>
  <Slides>63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4" baseType="lpstr">
      <vt:lpstr>Тема Office</vt:lpstr>
      <vt:lpstr>Презентация PowerPoint</vt:lpstr>
      <vt:lpstr>Категория 1</vt:lpstr>
      <vt:lpstr>Категория 2</vt:lpstr>
      <vt:lpstr>Категория 3</vt:lpstr>
      <vt:lpstr>Категория 4</vt:lpstr>
      <vt:lpstr>Категория 5</vt:lpstr>
      <vt:lpstr>Презентация PowerPoint</vt:lpstr>
      <vt:lpstr>История</vt:lpstr>
      <vt:lpstr>История </vt:lpstr>
      <vt:lpstr>История</vt:lpstr>
      <vt:lpstr>История</vt:lpstr>
      <vt:lpstr>История</vt:lpstr>
      <vt:lpstr>История </vt:lpstr>
      <vt:lpstr>Презентация PowerPoint</vt:lpstr>
      <vt:lpstr>История</vt:lpstr>
      <vt:lpstr>История</vt:lpstr>
      <vt:lpstr>История</vt:lpstr>
      <vt:lpstr>История</vt:lpstr>
      <vt:lpstr>Оружие</vt:lpstr>
      <vt:lpstr>Оружие</vt:lpstr>
      <vt:lpstr>Оружие</vt:lpstr>
      <vt:lpstr>Оружие</vt:lpstr>
      <vt:lpstr>Презентация PowerPoint</vt:lpstr>
      <vt:lpstr>Оружие</vt:lpstr>
      <vt:lpstr>Оружие</vt:lpstr>
      <vt:lpstr>Оружие</vt:lpstr>
      <vt:lpstr>Оружие</vt:lpstr>
      <vt:lpstr>Оружие</vt:lpstr>
      <vt:lpstr>Оружие</vt:lpstr>
      <vt:lpstr>Род войск</vt:lpstr>
      <vt:lpstr>Род войск</vt:lpstr>
      <vt:lpstr>Род войск</vt:lpstr>
      <vt:lpstr>Род войск</vt:lpstr>
      <vt:lpstr>Род войск</vt:lpstr>
      <vt:lpstr>Род войск</vt:lpstr>
      <vt:lpstr>Род войск</vt:lpstr>
      <vt:lpstr>Род войск</vt:lpstr>
      <vt:lpstr>Презентация PowerPoint</vt:lpstr>
      <vt:lpstr>Род войск</vt:lpstr>
      <vt:lpstr>Род войск</vt:lpstr>
      <vt:lpstr>Презентация PowerPoint</vt:lpstr>
      <vt:lpstr>Полководцы </vt:lpstr>
      <vt:lpstr>Полководцы </vt:lpstr>
      <vt:lpstr>Полководцы </vt:lpstr>
      <vt:lpstr>Полководцы </vt:lpstr>
      <vt:lpstr>Полководцы </vt:lpstr>
      <vt:lpstr>Полководцы </vt:lpstr>
      <vt:lpstr>Полководцы </vt:lpstr>
      <vt:lpstr>Полководцы </vt:lpstr>
      <vt:lpstr>Полководцы </vt:lpstr>
      <vt:lpstr>Категория 4</vt:lpstr>
      <vt:lpstr>Звания </vt:lpstr>
      <vt:lpstr>Звания </vt:lpstr>
      <vt:lpstr>Презентация PowerPoint</vt:lpstr>
      <vt:lpstr>Звания </vt:lpstr>
      <vt:lpstr>Звания </vt:lpstr>
      <vt:lpstr>Звания </vt:lpstr>
      <vt:lpstr>Звания </vt:lpstr>
      <vt:lpstr>Звания </vt:lpstr>
      <vt:lpstr>Звания </vt:lpstr>
      <vt:lpstr>Звания </vt:lpstr>
      <vt:lpstr>Звания </vt:lpstr>
      <vt:lpstr>Использованные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Салтанат</dc:creator>
  <cp:lastModifiedBy>6</cp:lastModifiedBy>
  <cp:revision>117</cp:revision>
  <dcterms:created xsi:type="dcterms:W3CDTF">2014-05-16T09:35:17Z</dcterms:created>
  <dcterms:modified xsi:type="dcterms:W3CDTF">2018-10-09T07:04:29Z</dcterms:modified>
</cp:coreProperties>
</file>