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2" r:id="rId5"/>
    <p:sldId id="263" r:id="rId6"/>
    <p:sldId id="264" r:id="rId7"/>
    <p:sldId id="265" r:id="rId8"/>
    <p:sldId id="266" r:id="rId9"/>
    <p:sldId id="267" r:id="rId10"/>
    <p:sldId id="269" r:id="rId11"/>
    <p:sldId id="268"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59" r:id="rId25"/>
    <p:sldId id="260" r:id="rId26"/>
    <p:sldId id="282" r:id="rId27"/>
    <p:sldId id="283" r:id="rId28"/>
    <p:sldId id="284" r:id="rId29"/>
    <p:sldId id="28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ru-RU" smtClean="0"/>
              <a:t>Образец заголовка</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40000"/>
                    <a:lumOff val="60000"/>
                  </a:schemeClr>
                </a:solidFill>
              </a:defRPr>
            </a:lvl1pPr>
          </a:lstStyle>
          <a:p>
            <a:fld id="{EE401711-02DC-4F5A-B0A4-D7A4CFB82638}" type="datetimeFigureOut">
              <a:rPr lang="en-US" dirty="0"/>
              <a:t>3/10/2020</a:t>
            </a:fld>
            <a:endParaRPr lang="en-US"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93336BD-BA89-4B92-9DBC-679F61142570}" type="datetimeFigureOut">
              <a:rPr lang="en-US" dirty="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C6CB5C7-A3C7-439B-802A-DFE3FCA7ADBD}" type="datetimeFigureOut">
              <a:rPr lang="en-US" dirty="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E3E65EA-47B7-4DBF-958B-A3D4DA4F431A}" type="datetimeFigureOut">
              <a:rPr lang="en-US" dirty="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3DA4AAA-CF98-48DB-9517-D7ADD1FD1213}" type="datetimeFigureOut">
              <a:rPr lang="en-US" dirty="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ru-RU" smtClean="0"/>
              <a:t>Образец заголовка</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2C29F696-D0E7-4C66-925E-251F9C0B0F21}" type="datetimeFigureOut">
              <a:rPr lang="en-US" dirty="0"/>
              <a:t>3/10/2020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ru-RU" smtClean="0"/>
              <a:t>Образец заголовка</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95C2732E-4FBC-4B01-A175-6B1CAC9B226D}" type="datetimeFigureOut">
              <a:rPr lang="en-US" dirty="0"/>
              <a:t>3/10/2020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084AFC5-17E4-4A26-A144-49682BD36ECA}" type="datetimeFigureOut">
              <a:rPr lang="en-US" dirty="0"/>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8679482-E0DA-4858-9A19-F8B792C0C3D9}" type="datetimeFigureOut">
              <a:rPr lang="en-US" dirty="0"/>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7C10A69-C0BC-4A5A-8FE4-5D0B5D0F11EE}" type="datetimeFigureOut">
              <a:rPr lang="en-US" dirty="0"/>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ru-RU" smtClean="0"/>
              <a:t>Образец заголовка</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D653B61-F054-442D-881D-6A81C2774BFE}" type="datetimeFigureOut">
              <a:rPr lang="en-US" dirty="0"/>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2A8CD3A-8283-4FC4-856C-D5E0BF662449}" type="datetimeFigureOut">
              <a:rPr lang="en-US" dirty="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685802" y="2861733"/>
            <a:ext cx="5088712" cy="2512852"/>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5993969" y="2861733"/>
            <a:ext cx="5088713" cy="2512852"/>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3D8FEE8-FC08-4C54-BE1B-81CB6CA05FC8}" type="datetimeFigureOut">
              <a:rPr lang="en-US" dirty="0"/>
              <a:t>3/10/2020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2EA528B-AADB-4276-9F0D-B13FCF86F309}" type="datetimeFigureOut">
              <a:rPr lang="en-US" dirty="0"/>
              <a:t>3/10/2020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6497F-A1E4-4C0B-8811-954A59B26923}" type="datetimeFigureOut">
              <a:rPr lang="en-US" dirty="0"/>
              <a:t>3/10/2020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ru-RU" smtClean="0"/>
              <a:t>Образец заголовка</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F1824E7-1432-4F89-B9E6-59843C6C91FE}" type="datetimeFigureOut">
              <a:rPr lang="en-US" dirty="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20AAD9C-D29C-4D1E-A739-CC3C95B41085}" type="datetimeFigureOut">
              <a:rPr lang="en-US" dirty="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40000"/>
                    <a:lumOff val="60000"/>
                  </a:schemeClr>
                </a:solidFill>
              </a:defRPr>
            </a:lvl1pPr>
          </a:lstStyle>
          <a:p>
            <a:fld id="{DC48ED7C-D9A5-4EA8-B309-6E368BFA8F2B}" type="datetimeFigureOut">
              <a:rPr lang="en-US" dirty="0"/>
              <a:t>3/10/2020</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40000"/>
                    <a:lumOff val="6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4.jpg"/><Relationship Id="rId4" Type="http://schemas.openxmlformats.org/officeDocument/2006/relationships/slide" Target="slide12.xml"/></Relationships>
</file>

<file path=ppt/slides/_rels/slide11.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4.jpg"/><Relationship Id="rId4" Type="http://schemas.openxmlformats.org/officeDocument/2006/relationships/slide" Target="slide13.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8.jpg"/><Relationship Id="rId4" Type="http://schemas.openxmlformats.org/officeDocument/2006/relationships/slide" Target="slide15.xml"/></Relationships>
</file>

<file path=ppt/slides/_rels/slide1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18.jpg"/><Relationship Id="rId4" Type="http://schemas.openxmlformats.org/officeDocument/2006/relationships/slide" Target="slide16.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slide" Target="slide18.xml"/></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2.jpg"/><Relationship Id="rId4" Type="http://schemas.openxmlformats.org/officeDocument/2006/relationships/slide" Target="slide18.xml"/></Relationships>
</file>

<file path=ppt/slides/_rels/slide1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2.jpg"/><Relationship Id="rId4" Type="http://schemas.openxmlformats.org/officeDocument/2006/relationships/slide" Target="slide19.xml"/></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slide" Target="slide21.xml"/></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6.jpg"/><Relationship Id="rId4" Type="http://schemas.openxmlformats.org/officeDocument/2006/relationships/slide" Target="slide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6.jpg"/><Relationship Id="rId4" Type="http://schemas.openxmlformats.org/officeDocument/2006/relationships/slide" Target="slide22.xml"/></Relationships>
</file>

<file path=ppt/slides/_rels/slide21.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0.jpg"/><Relationship Id="rId4" Type="http://schemas.openxmlformats.org/officeDocument/2006/relationships/slide" Target="slide24.xml"/></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4.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slide" Target="slide6.xml"/><Relationship Id="rId4"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slide" Target="slide7.xml"/><Relationship Id="rId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slide" Target="slide9.xml"/><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slide" Target="slide8.xml"/><Relationship Id="rId4" Type="http://schemas.openxmlformats.org/officeDocument/2006/relationships/slide" Target="slide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slide" Target="slide10.xml"/><Relationship Id="rId4" Type="http://schemas.openxmlformats.org/officeDocument/2006/relationships/slide" Target="slide11.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sz="7200" dirty="0" smtClean="0"/>
              <a:t>Дорога  </a:t>
            </a:r>
            <a:br>
              <a:rPr lang="ru-RU" sz="7200" dirty="0" smtClean="0"/>
            </a:br>
            <a:r>
              <a:rPr lang="ru-RU" sz="7200" dirty="0" smtClean="0"/>
              <a:t>к  1945  году</a:t>
            </a:r>
            <a:endParaRPr lang="ru-RU" sz="7200" dirty="0"/>
          </a:p>
        </p:txBody>
      </p:sp>
      <p:sp>
        <p:nvSpPr>
          <p:cNvPr id="3" name="Подзаголовок 2"/>
          <p:cNvSpPr>
            <a:spLocks noGrp="1"/>
          </p:cNvSpPr>
          <p:nvPr>
            <p:ph type="subTitle" idx="1"/>
          </p:nvPr>
        </p:nvSpPr>
        <p:spPr>
          <a:xfrm rot="21420000">
            <a:off x="1002247" y="3437472"/>
            <a:ext cx="9755187" cy="1283498"/>
          </a:xfrm>
        </p:spPr>
        <p:txBody>
          <a:bodyPr/>
          <a:lstStyle/>
          <a:p>
            <a:r>
              <a:rPr lang="ru-RU" dirty="0" smtClean="0"/>
              <a:t>Интеллектуальная  игра  </a:t>
            </a:r>
          </a:p>
          <a:p>
            <a:r>
              <a:rPr lang="ru-RU" sz="2000" dirty="0" smtClean="0"/>
              <a:t>по  истории великой  Отечественной войны</a:t>
            </a:r>
            <a:endParaRPr lang="ru-RU" sz="2000" dirty="0"/>
          </a:p>
        </p:txBody>
      </p:sp>
      <p:grpSp>
        <p:nvGrpSpPr>
          <p:cNvPr id="8" name="Группа 7"/>
          <p:cNvGrpSpPr/>
          <p:nvPr/>
        </p:nvGrpSpPr>
        <p:grpSpPr>
          <a:xfrm>
            <a:off x="-53039" y="1317812"/>
            <a:ext cx="5647016" cy="3011152"/>
            <a:chOff x="229348" y="2057937"/>
            <a:chExt cx="5151787" cy="2546115"/>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4412" t="6878" r="3075" b="6854"/>
            <a:stretch/>
          </p:blipFill>
          <p:spPr>
            <a:xfrm rot="21375710">
              <a:off x="229348" y="2057937"/>
              <a:ext cx="5151787" cy="2546115"/>
            </a:xfrm>
            <a:prstGeom prst="rect">
              <a:avLst/>
            </a:prstGeom>
            <a:ln>
              <a:noFill/>
            </a:ln>
            <a:effectLst>
              <a:softEdge rad="112500"/>
            </a:effectLst>
          </p:spPr>
        </p:pic>
        <p:grpSp>
          <p:nvGrpSpPr>
            <p:cNvPr id="7" name="Группа 6"/>
            <p:cNvGrpSpPr/>
            <p:nvPr/>
          </p:nvGrpSpPr>
          <p:grpSpPr>
            <a:xfrm>
              <a:off x="297554" y="2254087"/>
              <a:ext cx="3010645" cy="1048382"/>
              <a:chOff x="297554" y="2254087"/>
              <a:chExt cx="3010645" cy="1048382"/>
            </a:xfrm>
          </p:grpSpPr>
          <p:sp>
            <p:nvSpPr>
              <p:cNvPr id="5" name="Прямоугольник 4"/>
              <p:cNvSpPr/>
              <p:nvPr/>
            </p:nvSpPr>
            <p:spPr>
              <a:xfrm rot="21403492">
                <a:off x="297554" y="2254087"/>
                <a:ext cx="3010645" cy="53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rot="21403492">
                <a:off x="304515" y="2543919"/>
                <a:ext cx="2143608" cy="758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sp>
        <p:nvSpPr>
          <p:cNvPr id="9" name="TextBox 8"/>
          <p:cNvSpPr txBox="1"/>
          <p:nvPr/>
        </p:nvSpPr>
        <p:spPr>
          <a:xfrm rot="21426648">
            <a:off x="6220574" y="4513700"/>
            <a:ext cx="4471096" cy="923330"/>
          </a:xfrm>
          <a:prstGeom prst="rect">
            <a:avLst/>
          </a:prstGeom>
          <a:noFill/>
        </p:spPr>
        <p:txBody>
          <a:bodyPr wrap="none" rtlCol="0">
            <a:spAutoFit/>
          </a:bodyPr>
          <a:lstStyle/>
          <a:p>
            <a:r>
              <a:rPr lang="ru-RU" dirty="0" smtClean="0"/>
              <a:t>Автор: Поротников Александр Витальевич,</a:t>
            </a:r>
          </a:p>
          <a:p>
            <a:r>
              <a:rPr lang="ru-RU" dirty="0" smtClean="0"/>
              <a:t> педагог дополнительного образования, </a:t>
            </a:r>
          </a:p>
          <a:p>
            <a:r>
              <a:rPr lang="ru-RU" dirty="0" smtClean="0"/>
              <a:t>МБОУДО Тугулымская СЮТур</a:t>
            </a:r>
            <a:endParaRPr lang="ru-RU" dirty="0"/>
          </a:p>
        </p:txBody>
      </p:sp>
    </p:spTree>
    <p:extLst>
      <p:ext uri="{BB962C8B-B14F-4D97-AF65-F5344CB8AC3E}">
        <p14:creationId xmlns:p14="http://schemas.microsoft.com/office/powerpoint/2010/main" val="2135075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10 </a:t>
            </a:r>
            <a:r>
              <a:rPr lang="ru-RU" sz="4400" dirty="0" smtClean="0"/>
              <a:t>баллов</a:t>
            </a:r>
            <a:endParaRPr lang="ru-RU" sz="4400" dirty="0"/>
          </a:p>
        </p:txBody>
      </p:sp>
      <p:sp>
        <p:nvSpPr>
          <p:cNvPr id="4" name="TextBox 3"/>
          <p:cNvSpPr txBox="1"/>
          <p:nvPr/>
        </p:nvSpPr>
        <p:spPr>
          <a:xfrm>
            <a:off x="148728" y="5768787"/>
            <a:ext cx="11246893" cy="523220"/>
          </a:xfrm>
          <a:prstGeom prst="rect">
            <a:avLst/>
          </a:prstGeom>
          <a:noFill/>
        </p:spPr>
        <p:txBody>
          <a:bodyPr wrap="square" rtlCol="0">
            <a:spAutoFit/>
          </a:bodyPr>
          <a:lstStyle/>
          <a:p>
            <a:pPr algn="ctr"/>
            <a:r>
              <a:rPr lang="ru-RU" sz="2800" dirty="0" smtClean="0"/>
              <a:t>3 этап. Сталинградская битва. </a:t>
            </a:r>
            <a:r>
              <a:rPr lang="ru-RU" sz="2800" dirty="0"/>
              <a:t>17 июля </a:t>
            </a:r>
            <a:r>
              <a:rPr lang="ru-RU" sz="2800" dirty="0" smtClean="0"/>
              <a:t>1942 г. - </a:t>
            </a:r>
            <a:r>
              <a:rPr lang="ru-RU" sz="2800" dirty="0"/>
              <a:t>2 февраля 1943 </a:t>
            </a:r>
            <a:r>
              <a:rPr lang="ru-RU" sz="2800" dirty="0" smtClean="0"/>
              <a:t>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275467" y="79692"/>
            <a:ext cx="1269377" cy="1223008"/>
          </a:xfrm>
          <a:prstGeom prst="ellipse">
            <a:avLst/>
          </a:prstGeom>
          <a:ln>
            <a:noFill/>
          </a:ln>
          <a:effectLst>
            <a:softEdge rad="112500"/>
          </a:effectLst>
        </p:spPr>
      </p:pic>
      <p:sp>
        <p:nvSpPr>
          <p:cNvPr id="15" name="TextBox 14"/>
          <p:cNvSpPr txBox="1"/>
          <p:nvPr/>
        </p:nvSpPr>
        <p:spPr>
          <a:xfrm>
            <a:off x="2571874" y="1496011"/>
            <a:ext cx="3442075" cy="2554545"/>
          </a:xfrm>
          <a:prstGeom prst="rect">
            <a:avLst/>
          </a:prstGeom>
          <a:noFill/>
        </p:spPr>
        <p:txBody>
          <a:bodyPr wrap="square" rtlCol="0">
            <a:spAutoFit/>
          </a:bodyPr>
          <a:lstStyle/>
          <a:p>
            <a:r>
              <a:rPr lang="ru-RU" sz="2000" dirty="0" smtClean="0"/>
              <a:t>В Сталинграде советские воины отстаивали каждую пядь земли. Пример – мужественная оборона в течении 58 дней одного дома. Этот дом до сих пор стоит как памятник войны. Как он называется? </a:t>
            </a:r>
            <a:endParaRPr lang="ru-RU" sz="2000" dirty="0"/>
          </a:p>
        </p:txBody>
      </p:sp>
      <p:sp>
        <p:nvSpPr>
          <p:cNvPr id="18" name="TextBox 17">
            <a:hlinkClick r:id="rId3" action="ppaction://hlinksldjump"/>
          </p:cNvPr>
          <p:cNvSpPr txBox="1"/>
          <p:nvPr/>
        </p:nvSpPr>
        <p:spPr>
          <a:xfrm>
            <a:off x="3213715" y="4964425"/>
            <a:ext cx="268726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Мамаев курган</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3" action="ppaction://hlinksldjump"/>
          </p:cNvPr>
          <p:cNvSpPr txBox="1"/>
          <p:nvPr/>
        </p:nvSpPr>
        <p:spPr>
          <a:xfrm>
            <a:off x="148728" y="4964425"/>
            <a:ext cx="289386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Дом Шумилова</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4" action="ppaction://hlinksldjump"/>
          </p:cNvPr>
          <p:cNvSpPr txBox="1"/>
          <p:nvPr/>
        </p:nvSpPr>
        <p:spPr>
          <a:xfrm>
            <a:off x="148728" y="4401782"/>
            <a:ext cx="289676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Дом Павлова</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3" action="ppaction://hlinksldjump"/>
          </p:cNvPr>
          <p:cNvSpPr txBox="1"/>
          <p:nvPr/>
        </p:nvSpPr>
        <p:spPr>
          <a:xfrm>
            <a:off x="3212509" y="4401782"/>
            <a:ext cx="268726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Дом Чуйкова</a:t>
            </a:r>
            <a:endParaRPr lang="ru-RU"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459" r="2490" b="23347"/>
          <a:stretch/>
        </p:blipFill>
        <p:spPr>
          <a:xfrm>
            <a:off x="6019256" y="1210236"/>
            <a:ext cx="5612092" cy="4271028"/>
          </a:xfrm>
          <a:prstGeom prst="rect">
            <a:avLst/>
          </a:prstGeom>
        </p:spPr>
      </p:pic>
      <p:pic>
        <p:nvPicPr>
          <p:cNvPr id="12"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1557181" y="79692"/>
            <a:ext cx="1269377" cy="1223008"/>
          </a:xfrm>
          <a:prstGeom prst="ellipse">
            <a:avLst/>
          </a:prstGeom>
          <a:ln>
            <a:noFill/>
          </a:ln>
          <a:effectLst>
            <a:softEdge rad="112500"/>
          </a:effectLst>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93" y="1936377"/>
            <a:ext cx="2483947" cy="1862960"/>
          </a:xfrm>
          <a:prstGeom prst="rect">
            <a:avLst/>
          </a:prstGeom>
        </p:spPr>
      </p:pic>
    </p:spTree>
    <p:extLst>
      <p:ext uri="{BB962C8B-B14F-4D97-AF65-F5344CB8AC3E}">
        <p14:creationId xmlns:p14="http://schemas.microsoft.com/office/powerpoint/2010/main" val="392604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5 </a:t>
            </a:r>
            <a:r>
              <a:rPr lang="ru-RU" sz="4400" dirty="0" smtClean="0"/>
              <a:t>баллов</a:t>
            </a:r>
            <a:endParaRPr lang="ru-RU" sz="4400" dirty="0"/>
          </a:p>
        </p:txBody>
      </p:sp>
      <p:sp>
        <p:nvSpPr>
          <p:cNvPr id="4" name="TextBox 3"/>
          <p:cNvSpPr txBox="1"/>
          <p:nvPr/>
        </p:nvSpPr>
        <p:spPr>
          <a:xfrm>
            <a:off x="148728" y="5768787"/>
            <a:ext cx="11246893" cy="523220"/>
          </a:xfrm>
          <a:prstGeom prst="rect">
            <a:avLst/>
          </a:prstGeom>
          <a:noFill/>
        </p:spPr>
        <p:txBody>
          <a:bodyPr wrap="square" rtlCol="0">
            <a:spAutoFit/>
          </a:bodyPr>
          <a:lstStyle/>
          <a:p>
            <a:pPr algn="ctr"/>
            <a:r>
              <a:rPr lang="ru-RU" sz="2800" dirty="0" smtClean="0"/>
              <a:t>3 этап. Сталинградская битва. </a:t>
            </a:r>
            <a:r>
              <a:rPr lang="ru-RU" sz="2800" dirty="0"/>
              <a:t>17 июля </a:t>
            </a:r>
            <a:r>
              <a:rPr lang="ru-RU" sz="2800" dirty="0" smtClean="0"/>
              <a:t>1942 г. - </a:t>
            </a:r>
            <a:r>
              <a:rPr lang="ru-RU" sz="2800" dirty="0"/>
              <a:t>2 февраля 1943 </a:t>
            </a:r>
            <a:r>
              <a:rPr lang="ru-RU" sz="2800" dirty="0" smtClean="0"/>
              <a:t>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703292" y="79692"/>
            <a:ext cx="1269377" cy="1223008"/>
          </a:xfrm>
          <a:prstGeom prst="ellipse">
            <a:avLst/>
          </a:prstGeom>
          <a:ln>
            <a:noFill/>
          </a:ln>
          <a:effectLst>
            <a:softEdge rad="112500"/>
          </a:effectLst>
        </p:spPr>
      </p:pic>
      <p:sp>
        <p:nvSpPr>
          <p:cNvPr id="15" name="TextBox 14"/>
          <p:cNvSpPr txBox="1"/>
          <p:nvPr/>
        </p:nvSpPr>
        <p:spPr>
          <a:xfrm>
            <a:off x="2525906" y="1334143"/>
            <a:ext cx="3442075" cy="2554545"/>
          </a:xfrm>
          <a:prstGeom prst="rect">
            <a:avLst/>
          </a:prstGeom>
          <a:noFill/>
        </p:spPr>
        <p:txBody>
          <a:bodyPr wrap="square" rtlCol="0">
            <a:spAutoFit/>
          </a:bodyPr>
          <a:lstStyle/>
          <a:p>
            <a:r>
              <a:rPr lang="ru-RU" sz="2000" dirty="0" smtClean="0"/>
              <a:t>В дни Сталинградской битвы 28 июля 1942 года был издан приказ, повышающий дисциплину в Красной Армии, запрещающий отвод войск без приказа. Как в просторечии назвали этот приказ?</a:t>
            </a:r>
            <a:endParaRPr lang="ru-RU" sz="2000" dirty="0"/>
          </a:p>
        </p:txBody>
      </p:sp>
      <p:sp>
        <p:nvSpPr>
          <p:cNvPr id="18" name="TextBox 17">
            <a:hlinkClick r:id="rId3" action="ppaction://hlinksldjump"/>
          </p:cNvPr>
          <p:cNvSpPr txBox="1"/>
          <p:nvPr/>
        </p:nvSpPr>
        <p:spPr>
          <a:xfrm>
            <a:off x="3229442" y="4787049"/>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«Не пропусти </a:t>
            </a:r>
          </a:p>
          <a:p>
            <a:pPr algn="ctr"/>
            <a:r>
              <a:rPr lang="ru-RU" b="1" dirty="0" smtClean="0">
                <a:latin typeface="Times New Roman" panose="02020603050405020304" pitchFamily="18" charset="0"/>
                <a:cs typeface="Times New Roman" panose="02020603050405020304" pitchFamily="18" charset="0"/>
              </a:rPr>
              <a:t>врага!»  </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3" action="ppaction://hlinksldjump"/>
          </p:cNvPr>
          <p:cNvSpPr txBox="1"/>
          <p:nvPr/>
        </p:nvSpPr>
        <p:spPr>
          <a:xfrm>
            <a:off x="148728" y="4787049"/>
            <a:ext cx="28938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«Не отдавать ни пяди земли!»</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4" action="ppaction://hlinksldjump"/>
          </p:cNvPr>
          <p:cNvSpPr txBox="1"/>
          <p:nvPr/>
        </p:nvSpPr>
        <p:spPr>
          <a:xfrm>
            <a:off x="148728" y="4032450"/>
            <a:ext cx="289676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«Ни шагу назад!»</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3" action="ppaction://hlinksldjump"/>
          </p:cNvPr>
          <p:cNvSpPr txBox="1"/>
          <p:nvPr/>
        </p:nvSpPr>
        <p:spPr>
          <a:xfrm>
            <a:off x="3229442" y="4032450"/>
            <a:ext cx="268726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«Только вперёд!»</a:t>
            </a:r>
            <a:endParaRPr lang="ru-RU"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459" r="2490" b="23347"/>
          <a:stretch/>
        </p:blipFill>
        <p:spPr>
          <a:xfrm>
            <a:off x="6019256" y="1210236"/>
            <a:ext cx="5612092" cy="4271028"/>
          </a:xfrm>
          <a:prstGeom prst="rect">
            <a:avLst/>
          </a:prstGeom>
        </p:spPr>
      </p:pic>
      <p:pic>
        <p:nvPicPr>
          <p:cNvPr id="22" name="Рисунок 21"/>
          <p:cNvPicPr/>
          <p:nvPr/>
        </p:nvPicPr>
        <p:blipFill>
          <a:blip r:embed="rId6">
            <a:extLst>
              <a:ext uri="{28A0092B-C50C-407E-A947-70E740481C1C}">
                <a14:useLocalDpi xmlns:a14="http://schemas.microsoft.com/office/drawing/2010/main" val="0"/>
              </a:ext>
            </a:extLst>
          </a:blip>
          <a:stretch>
            <a:fillRect/>
          </a:stretch>
        </p:blipFill>
        <p:spPr bwMode="auto">
          <a:xfrm>
            <a:off x="484093" y="1495333"/>
            <a:ext cx="1707777" cy="2393355"/>
          </a:xfrm>
          <a:prstGeom prst="rect">
            <a:avLst/>
          </a:prstGeom>
          <a:noFill/>
          <a:ln>
            <a:noFill/>
          </a:ln>
          <a:effectLst>
            <a:softEdge rad="63500"/>
          </a:effectLst>
        </p:spPr>
      </p:pic>
    </p:spTree>
    <p:extLst>
      <p:ext uri="{BB962C8B-B14F-4D97-AF65-F5344CB8AC3E}">
        <p14:creationId xmlns:p14="http://schemas.microsoft.com/office/powerpoint/2010/main" val="33967917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15 </a:t>
            </a:r>
            <a:r>
              <a:rPr lang="ru-RU" sz="4400" dirty="0" smtClean="0"/>
              <a:t>баллов</a:t>
            </a:r>
            <a:endParaRPr lang="ru-RU" sz="4400" dirty="0"/>
          </a:p>
        </p:txBody>
      </p:sp>
      <p:sp>
        <p:nvSpPr>
          <p:cNvPr id="4" name="TextBox 3"/>
          <p:cNvSpPr txBox="1"/>
          <p:nvPr/>
        </p:nvSpPr>
        <p:spPr>
          <a:xfrm>
            <a:off x="148728" y="5768787"/>
            <a:ext cx="11246893" cy="523220"/>
          </a:xfrm>
          <a:prstGeom prst="rect">
            <a:avLst/>
          </a:prstGeom>
          <a:noFill/>
        </p:spPr>
        <p:txBody>
          <a:bodyPr wrap="square" rtlCol="0">
            <a:spAutoFit/>
          </a:bodyPr>
          <a:lstStyle/>
          <a:p>
            <a:pPr algn="ctr"/>
            <a:r>
              <a:rPr lang="ru-RU" sz="2800" dirty="0" smtClean="0"/>
              <a:t>4 этап. Курская битва. 5 июля – 23 августа </a:t>
            </a:r>
            <a:r>
              <a:rPr lang="ru-RU" sz="2800" dirty="0"/>
              <a:t>1943 </a:t>
            </a:r>
            <a:r>
              <a:rPr lang="ru-RU" sz="2800" dirty="0" smtClean="0"/>
              <a:t>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51111" y="128563"/>
            <a:ext cx="1269377" cy="1223008"/>
          </a:xfrm>
          <a:prstGeom prst="ellipse">
            <a:avLst/>
          </a:prstGeom>
          <a:ln>
            <a:noFill/>
          </a:ln>
          <a:effectLst>
            <a:softEdge rad="112500"/>
          </a:effectLst>
        </p:spPr>
      </p:pic>
      <p:pic>
        <p:nvPicPr>
          <p:cNvPr id="10"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1726578" y="128563"/>
            <a:ext cx="1269377" cy="1223008"/>
          </a:xfrm>
          <a:prstGeom prst="ellipse">
            <a:avLst/>
          </a:prstGeom>
          <a:ln>
            <a:noFill/>
          </a:ln>
          <a:effectLst>
            <a:softEdge rad="112500"/>
          </a:effectLst>
        </p:spPr>
      </p:pic>
      <p:pic>
        <p:nvPicPr>
          <p:cNvPr id="11"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888845" y="495442"/>
            <a:ext cx="1269377" cy="1223008"/>
          </a:xfrm>
          <a:prstGeom prst="ellipse">
            <a:avLst/>
          </a:prstGeom>
          <a:ln>
            <a:noFill/>
          </a:ln>
          <a:effectLst>
            <a:softEdge rad="112500"/>
          </a:effectLst>
        </p:spPr>
      </p:pic>
      <p:sp>
        <p:nvSpPr>
          <p:cNvPr id="15" name="TextBox 14"/>
          <p:cNvSpPr txBox="1"/>
          <p:nvPr/>
        </p:nvSpPr>
        <p:spPr>
          <a:xfrm>
            <a:off x="2158222" y="1459839"/>
            <a:ext cx="3892488" cy="2554545"/>
          </a:xfrm>
          <a:prstGeom prst="rect">
            <a:avLst/>
          </a:prstGeom>
          <a:noFill/>
        </p:spPr>
        <p:txBody>
          <a:bodyPr wrap="square" rtlCol="0">
            <a:spAutoFit/>
          </a:bodyPr>
          <a:lstStyle/>
          <a:p>
            <a:r>
              <a:rPr lang="ru-RU" sz="2000" dirty="0" smtClean="0"/>
              <a:t>В поселке </a:t>
            </a:r>
            <a:r>
              <a:rPr lang="ru-RU" sz="2000" dirty="0" err="1" smtClean="0"/>
              <a:t>Луговском</a:t>
            </a:r>
            <a:r>
              <a:rPr lang="ru-RU" sz="2000" dirty="0" smtClean="0"/>
              <a:t> жил участник Курской битвы. Он в 1942-1943 годах учился в Омском пехотном училище. После его окончания был откомандирован в 378-й танковую бригаду, командиром орудия. Кто этот фронтовик?</a:t>
            </a:r>
            <a:endParaRPr lang="ru-RU" sz="2000" dirty="0"/>
          </a:p>
        </p:txBody>
      </p:sp>
      <p:sp>
        <p:nvSpPr>
          <p:cNvPr id="18" name="TextBox 17">
            <a:hlinkClick r:id="rId3" action="ppaction://hlinksldjump"/>
          </p:cNvPr>
          <p:cNvSpPr txBox="1"/>
          <p:nvPr/>
        </p:nvSpPr>
        <p:spPr>
          <a:xfrm>
            <a:off x="3229442" y="4787049"/>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err="1" smtClean="0">
                <a:latin typeface="Times New Roman" panose="02020603050405020304" pitchFamily="18" charset="0"/>
                <a:cs typeface="Times New Roman" panose="02020603050405020304" pitchFamily="18" charset="0"/>
              </a:rPr>
              <a:t>Маренин</a:t>
            </a:r>
            <a:r>
              <a:rPr lang="ru-RU" b="1" dirty="0" smtClean="0">
                <a:latin typeface="Times New Roman" panose="02020603050405020304" pitchFamily="18" charset="0"/>
                <a:cs typeface="Times New Roman" panose="02020603050405020304" pitchFamily="18" charset="0"/>
              </a:rPr>
              <a:t> Александр Васильевич </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3" action="ppaction://hlinksldjump"/>
          </p:cNvPr>
          <p:cNvSpPr txBox="1"/>
          <p:nvPr/>
        </p:nvSpPr>
        <p:spPr>
          <a:xfrm>
            <a:off x="148728" y="4787049"/>
            <a:ext cx="28938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err="1" smtClean="0">
                <a:latin typeface="Times New Roman" panose="02020603050405020304" pitchFamily="18" charset="0"/>
                <a:cs typeface="Times New Roman" panose="02020603050405020304" pitchFamily="18" charset="0"/>
              </a:rPr>
              <a:t>Заровнятных</a:t>
            </a:r>
            <a:r>
              <a:rPr lang="ru-RU" b="1" dirty="0" smtClean="0">
                <a:latin typeface="Times New Roman" panose="02020603050405020304" pitchFamily="18" charset="0"/>
                <a:cs typeface="Times New Roman" panose="02020603050405020304" pitchFamily="18" charset="0"/>
              </a:rPr>
              <a:t> Иван Михайлович</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3" action="ppaction://hlinksldjump"/>
          </p:cNvPr>
          <p:cNvSpPr txBox="1"/>
          <p:nvPr/>
        </p:nvSpPr>
        <p:spPr>
          <a:xfrm>
            <a:off x="148728" y="4032450"/>
            <a:ext cx="28967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err="1" smtClean="0">
                <a:latin typeface="Times New Roman" panose="02020603050405020304" pitchFamily="18" charset="0"/>
                <a:cs typeface="Times New Roman" panose="02020603050405020304" pitchFamily="18" charset="0"/>
              </a:rPr>
              <a:t>Молоков</a:t>
            </a:r>
            <a:r>
              <a:rPr lang="ru-RU" b="1" dirty="0" smtClean="0">
                <a:latin typeface="Times New Roman" panose="02020603050405020304" pitchFamily="18" charset="0"/>
                <a:cs typeface="Times New Roman" panose="02020603050405020304" pitchFamily="18" charset="0"/>
              </a:rPr>
              <a:t> Николай Алексеевич</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4" action="ppaction://hlinksldjump"/>
          </p:cNvPr>
          <p:cNvSpPr txBox="1"/>
          <p:nvPr/>
        </p:nvSpPr>
        <p:spPr>
          <a:xfrm>
            <a:off x="3229442" y="4032450"/>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err="1" smtClean="0">
                <a:latin typeface="Times New Roman" panose="02020603050405020304" pitchFamily="18" charset="0"/>
                <a:cs typeface="Times New Roman" panose="02020603050405020304" pitchFamily="18" charset="0"/>
              </a:rPr>
              <a:t>Сторожук</a:t>
            </a:r>
            <a:r>
              <a:rPr lang="ru-RU" b="1" dirty="0" smtClean="0">
                <a:latin typeface="Times New Roman" panose="02020603050405020304" pitchFamily="18" charset="0"/>
                <a:cs typeface="Times New Roman" panose="02020603050405020304" pitchFamily="18" charset="0"/>
              </a:rPr>
              <a:t> Иван Федорович</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3590" t="43706" r="3030" b="13176"/>
          <a:stretch/>
        </p:blipFill>
        <p:spPr>
          <a:xfrm>
            <a:off x="6100657" y="1282840"/>
            <a:ext cx="5498081" cy="4179745"/>
          </a:xfrm>
          <a:prstGeom prst="rect">
            <a:avLst/>
          </a:prstGeom>
        </p:spPr>
      </p:pic>
      <p:pic>
        <p:nvPicPr>
          <p:cNvPr id="16" name="Рисунок 15"/>
          <p:cNvPicPr>
            <a:picLocks noChangeAspect="1"/>
          </p:cNvPicPr>
          <p:nvPr/>
        </p:nvPicPr>
        <p:blipFill rotWithShape="1">
          <a:blip r:embed="rId5">
            <a:extLst>
              <a:ext uri="{28A0092B-C50C-407E-A947-70E740481C1C}">
                <a14:useLocalDpi xmlns:a14="http://schemas.microsoft.com/office/drawing/2010/main" val="0"/>
              </a:ext>
            </a:extLst>
          </a:blip>
          <a:srcRect l="3590" t="563" r="3030" b="96108"/>
          <a:stretch/>
        </p:blipFill>
        <p:spPr>
          <a:xfrm>
            <a:off x="6100657" y="1039711"/>
            <a:ext cx="5498081" cy="322730"/>
          </a:xfrm>
          <a:prstGeom prst="rect">
            <a:avLst/>
          </a:prstGeom>
        </p:spPr>
      </p:pic>
      <p:pic>
        <p:nvPicPr>
          <p:cNvPr id="17" name="Рисунок 16" descr="18"/>
          <p:cNvPicPr/>
          <p:nvPr/>
        </p:nvPicPr>
        <p:blipFill>
          <a:blip r:embed="rId6" cstate="print">
            <a:extLst>
              <a:ext uri="{28A0092B-C50C-407E-A947-70E740481C1C}">
                <a14:useLocalDpi xmlns:a14="http://schemas.microsoft.com/office/drawing/2010/main" val="0"/>
              </a:ext>
            </a:extLst>
          </a:blip>
          <a:srcRect l="58000" t="4108" r="4759" b="21959"/>
          <a:stretch>
            <a:fillRect/>
          </a:stretch>
        </p:blipFill>
        <p:spPr bwMode="auto">
          <a:xfrm>
            <a:off x="384645" y="1663538"/>
            <a:ext cx="1494790" cy="2159635"/>
          </a:xfrm>
          <a:prstGeom prst="rect">
            <a:avLst/>
          </a:prstGeom>
          <a:noFill/>
          <a:ln>
            <a:noFill/>
          </a:ln>
          <a:effectLst>
            <a:softEdge rad="63500"/>
          </a:effectLst>
        </p:spPr>
      </p:pic>
    </p:spTree>
    <p:extLst>
      <p:ext uri="{BB962C8B-B14F-4D97-AF65-F5344CB8AC3E}">
        <p14:creationId xmlns:p14="http://schemas.microsoft.com/office/powerpoint/2010/main" val="1921082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10 </a:t>
            </a:r>
            <a:r>
              <a:rPr lang="ru-RU" sz="4400" dirty="0" smtClean="0"/>
              <a:t>баллов</a:t>
            </a:r>
            <a:endParaRPr lang="ru-RU" sz="4400" dirty="0"/>
          </a:p>
        </p:txBody>
      </p:sp>
      <p:sp>
        <p:nvSpPr>
          <p:cNvPr id="4" name="TextBox 3"/>
          <p:cNvSpPr txBox="1"/>
          <p:nvPr/>
        </p:nvSpPr>
        <p:spPr>
          <a:xfrm>
            <a:off x="148728" y="5768787"/>
            <a:ext cx="11246893" cy="523220"/>
          </a:xfrm>
          <a:prstGeom prst="rect">
            <a:avLst/>
          </a:prstGeom>
          <a:noFill/>
        </p:spPr>
        <p:txBody>
          <a:bodyPr wrap="square" rtlCol="0">
            <a:spAutoFit/>
          </a:bodyPr>
          <a:lstStyle/>
          <a:p>
            <a:pPr algn="ctr"/>
            <a:r>
              <a:rPr lang="ru-RU" sz="2800" dirty="0" smtClean="0"/>
              <a:t>4 этап. Курская битва. 5 июля – 23 августа </a:t>
            </a:r>
            <a:r>
              <a:rPr lang="ru-RU" sz="2800" dirty="0"/>
              <a:t>1943 </a:t>
            </a:r>
            <a:r>
              <a:rPr lang="ru-RU" sz="2800" dirty="0" smtClean="0"/>
              <a:t>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432227" y="174833"/>
            <a:ext cx="1269377" cy="1223008"/>
          </a:xfrm>
          <a:prstGeom prst="ellipse">
            <a:avLst/>
          </a:prstGeom>
          <a:ln>
            <a:noFill/>
          </a:ln>
          <a:effectLst>
            <a:softEdge rad="112500"/>
          </a:effectLst>
        </p:spPr>
      </p:pic>
      <p:pic>
        <p:nvPicPr>
          <p:cNvPr id="10"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1595659" y="182697"/>
            <a:ext cx="1269377" cy="1223008"/>
          </a:xfrm>
          <a:prstGeom prst="ellipse">
            <a:avLst/>
          </a:prstGeom>
          <a:ln>
            <a:noFill/>
          </a:ln>
          <a:effectLst>
            <a:softEdge rad="112500"/>
          </a:effectLst>
        </p:spPr>
      </p:pic>
      <p:sp>
        <p:nvSpPr>
          <p:cNvPr id="15" name="TextBox 14"/>
          <p:cNvSpPr txBox="1"/>
          <p:nvPr/>
        </p:nvSpPr>
        <p:spPr>
          <a:xfrm>
            <a:off x="2558100" y="1856231"/>
            <a:ext cx="3542557" cy="1631216"/>
          </a:xfrm>
          <a:prstGeom prst="rect">
            <a:avLst/>
          </a:prstGeom>
          <a:noFill/>
        </p:spPr>
        <p:txBody>
          <a:bodyPr wrap="square" rtlCol="0">
            <a:spAutoFit/>
          </a:bodyPr>
          <a:lstStyle/>
          <a:p>
            <a:r>
              <a:rPr lang="ru-RU" sz="2000" dirty="0" smtClean="0"/>
              <a:t>В боях на Курской дуге получил боевое крещение Уральский Добровольческий танковый корпус. Где это произошло?</a:t>
            </a:r>
            <a:endParaRPr lang="ru-RU" sz="2000" dirty="0"/>
          </a:p>
        </p:txBody>
      </p:sp>
      <p:sp>
        <p:nvSpPr>
          <p:cNvPr id="18" name="TextBox 17">
            <a:hlinkClick r:id="rId3" action="ppaction://hlinksldjump"/>
          </p:cNvPr>
          <p:cNvSpPr txBox="1"/>
          <p:nvPr/>
        </p:nvSpPr>
        <p:spPr>
          <a:xfrm>
            <a:off x="3229442" y="4787049"/>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Восточнее города Брянска</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4" action="ppaction://hlinksldjump"/>
          </p:cNvPr>
          <p:cNvSpPr txBox="1"/>
          <p:nvPr/>
        </p:nvSpPr>
        <p:spPr>
          <a:xfrm>
            <a:off x="148728" y="4787049"/>
            <a:ext cx="28938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Севернее города </a:t>
            </a:r>
          </a:p>
          <a:p>
            <a:pPr algn="ctr"/>
            <a:r>
              <a:rPr lang="ru-RU" b="1" dirty="0" smtClean="0">
                <a:latin typeface="Times New Roman" panose="02020603050405020304" pitchFamily="18" charset="0"/>
                <a:cs typeface="Times New Roman" panose="02020603050405020304" pitchFamily="18" charset="0"/>
              </a:rPr>
              <a:t>Орла</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3" action="ppaction://hlinksldjump"/>
          </p:cNvPr>
          <p:cNvSpPr txBox="1"/>
          <p:nvPr/>
        </p:nvSpPr>
        <p:spPr>
          <a:xfrm>
            <a:off x="148728" y="4032450"/>
            <a:ext cx="28967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В районе города </a:t>
            </a:r>
          </a:p>
          <a:p>
            <a:pPr algn="ctr"/>
            <a:r>
              <a:rPr lang="ru-RU" b="1" dirty="0" smtClean="0">
                <a:latin typeface="Times New Roman" panose="02020603050405020304" pitchFamily="18" charset="0"/>
                <a:cs typeface="Times New Roman" panose="02020603050405020304" pitchFamily="18" charset="0"/>
              </a:rPr>
              <a:t>Унеча</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3" action="ppaction://hlinksldjump"/>
          </p:cNvPr>
          <p:cNvSpPr txBox="1"/>
          <p:nvPr/>
        </p:nvSpPr>
        <p:spPr>
          <a:xfrm>
            <a:off x="3229442" y="4032450"/>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Возле города </a:t>
            </a:r>
          </a:p>
          <a:p>
            <a:pPr algn="ctr"/>
            <a:r>
              <a:rPr lang="ru-RU" b="1" dirty="0" smtClean="0">
                <a:latin typeface="Times New Roman" panose="02020603050405020304" pitchFamily="18" charset="0"/>
                <a:cs typeface="Times New Roman" panose="02020603050405020304" pitchFamily="18" charset="0"/>
              </a:rPr>
              <a:t>Козельск</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3590" t="43706" r="3030" b="13176"/>
          <a:stretch/>
        </p:blipFill>
        <p:spPr>
          <a:xfrm>
            <a:off x="6100657" y="1282840"/>
            <a:ext cx="5498081" cy="4179745"/>
          </a:xfrm>
          <a:prstGeom prst="rect">
            <a:avLst/>
          </a:prstGeom>
        </p:spPr>
      </p:pic>
      <p:pic>
        <p:nvPicPr>
          <p:cNvPr id="16" name="Рисунок 15"/>
          <p:cNvPicPr>
            <a:picLocks noChangeAspect="1"/>
          </p:cNvPicPr>
          <p:nvPr/>
        </p:nvPicPr>
        <p:blipFill rotWithShape="1">
          <a:blip r:embed="rId5">
            <a:extLst>
              <a:ext uri="{28A0092B-C50C-407E-A947-70E740481C1C}">
                <a14:useLocalDpi xmlns:a14="http://schemas.microsoft.com/office/drawing/2010/main" val="0"/>
              </a:ext>
            </a:extLst>
          </a:blip>
          <a:srcRect l="3590" t="563" r="3030" b="96108"/>
          <a:stretch/>
        </p:blipFill>
        <p:spPr>
          <a:xfrm>
            <a:off x="6100657" y="1039711"/>
            <a:ext cx="5498081" cy="322730"/>
          </a:xfrm>
          <a:prstGeom prst="rect">
            <a:avLst/>
          </a:prstGeom>
        </p:spPr>
      </p:pic>
      <p:pic>
        <p:nvPicPr>
          <p:cNvPr id="5" name="Рисунок 4"/>
          <p:cNvPicPr>
            <a:picLocks noChangeAspect="1"/>
          </p:cNvPicPr>
          <p:nvPr/>
        </p:nvPicPr>
        <p:blipFill rotWithShape="1">
          <a:blip r:embed="rId6">
            <a:extLst>
              <a:ext uri="{28A0092B-C50C-407E-A947-70E740481C1C}">
                <a14:useLocalDpi xmlns:a14="http://schemas.microsoft.com/office/drawing/2010/main" val="0"/>
              </a:ext>
            </a:extLst>
          </a:blip>
          <a:srcRect l="11059" r="7392"/>
          <a:stretch/>
        </p:blipFill>
        <p:spPr>
          <a:xfrm>
            <a:off x="297758" y="1618551"/>
            <a:ext cx="2260342" cy="2214632"/>
          </a:xfrm>
          <a:prstGeom prst="rect">
            <a:avLst/>
          </a:prstGeom>
        </p:spPr>
      </p:pic>
    </p:spTree>
    <p:extLst>
      <p:ext uri="{BB962C8B-B14F-4D97-AF65-F5344CB8AC3E}">
        <p14:creationId xmlns:p14="http://schemas.microsoft.com/office/powerpoint/2010/main" val="3752013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5 </a:t>
            </a:r>
            <a:r>
              <a:rPr lang="ru-RU" sz="4400" dirty="0" smtClean="0"/>
              <a:t>баллов</a:t>
            </a:r>
            <a:endParaRPr lang="ru-RU" sz="4400" dirty="0"/>
          </a:p>
        </p:txBody>
      </p:sp>
      <p:sp>
        <p:nvSpPr>
          <p:cNvPr id="4" name="TextBox 3"/>
          <p:cNvSpPr txBox="1"/>
          <p:nvPr/>
        </p:nvSpPr>
        <p:spPr>
          <a:xfrm>
            <a:off x="148728" y="5768787"/>
            <a:ext cx="11246893" cy="523220"/>
          </a:xfrm>
          <a:prstGeom prst="rect">
            <a:avLst/>
          </a:prstGeom>
          <a:noFill/>
        </p:spPr>
        <p:txBody>
          <a:bodyPr wrap="square" rtlCol="0">
            <a:spAutoFit/>
          </a:bodyPr>
          <a:lstStyle/>
          <a:p>
            <a:pPr algn="ctr"/>
            <a:r>
              <a:rPr lang="ru-RU" sz="2800" dirty="0" smtClean="0"/>
              <a:t>4 этап. Курская битва. 5 июля – 23 августа </a:t>
            </a:r>
            <a:r>
              <a:rPr lang="ru-RU" sz="2800" dirty="0"/>
              <a:t>1943 </a:t>
            </a:r>
            <a:r>
              <a:rPr lang="ru-RU" sz="2800" dirty="0" smtClean="0"/>
              <a:t>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793240" y="199606"/>
            <a:ext cx="1269377" cy="1223008"/>
          </a:xfrm>
          <a:prstGeom prst="ellipse">
            <a:avLst/>
          </a:prstGeom>
          <a:ln>
            <a:noFill/>
          </a:ln>
          <a:effectLst>
            <a:softEdge rad="112500"/>
          </a:effectLst>
        </p:spPr>
      </p:pic>
      <p:sp>
        <p:nvSpPr>
          <p:cNvPr id="15" name="TextBox 14"/>
          <p:cNvSpPr txBox="1"/>
          <p:nvPr/>
        </p:nvSpPr>
        <p:spPr>
          <a:xfrm>
            <a:off x="3411789" y="1690243"/>
            <a:ext cx="2509374" cy="2246769"/>
          </a:xfrm>
          <a:prstGeom prst="rect">
            <a:avLst/>
          </a:prstGeom>
          <a:noFill/>
        </p:spPr>
        <p:txBody>
          <a:bodyPr wrap="square" rtlCol="0">
            <a:spAutoFit/>
          </a:bodyPr>
          <a:lstStyle/>
          <a:p>
            <a:r>
              <a:rPr lang="ru-RU" sz="2000" dirty="0" smtClean="0"/>
              <a:t>В какой из дней Курской битвы произошло легендарное танковое сражение на </a:t>
            </a:r>
            <a:r>
              <a:rPr lang="ru-RU" sz="2000" dirty="0" err="1" smtClean="0"/>
              <a:t>Прохоровском</a:t>
            </a:r>
            <a:r>
              <a:rPr lang="ru-RU" sz="2000" dirty="0" smtClean="0"/>
              <a:t> поле?</a:t>
            </a:r>
            <a:endParaRPr lang="ru-RU" sz="2000" dirty="0"/>
          </a:p>
        </p:txBody>
      </p:sp>
      <p:sp>
        <p:nvSpPr>
          <p:cNvPr id="18" name="TextBox 17">
            <a:hlinkClick r:id="rId3" action="ppaction://hlinksldjump"/>
          </p:cNvPr>
          <p:cNvSpPr txBox="1"/>
          <p:nvPr/>
        </p:nvSpPr>
        <p:spPr>
          <a:xfrm>
            <a:off x="3225134" y="4993451"/>
            <a:ext cx="268726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22 августа 1943 года</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3" action="ppaction://hlinksldjump"/>
          </p:cNvPr>
          <p:cNvSpPr txBox="1"/>
          <p:nvPr/>
        </p:nvSpPr>
        <p:spPr>
          <a:xfrm>
            <a:off x="143012" y="4993451"/>
            <a:ext cx="289386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5 августа 1943 года</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3" action="ppaction://hlinksldjump"/>
          </p:cNvPr>
          <p:cNvSpPr txBox="1"/>
          <p:nvPr/>
        </p:nvSpPr>
        <p:spPr>
          <a:xfrm>
            <a:off x="139194" y="4410575"/>
            <a:ext cx="289676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5 июля 1943 года</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4" action="ppaction://hlinksldjump"/>
          </p:cNvPr>
          <p:cNvSpPr txBox="1"/>
          <p:nvPr/>
        </p:nvSpPr>
        <p:spPr>
          <a:xfrm>
            <a:off x="3224216" y="4421117"/>
            <a:ext cx="268726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12 июля 1943 года</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3590" t="43706" r="3030" b="13176"/>
          <a:stretch/>
        </p:blipFill>
        <p:spPr>
          <a:xfrm>
            <a:off x="6100657" y="1282840"/>
            <a:ext cx="5498081" cy="4179745"/>
          </a:xfrm>
          <a:prstGeom prst="rect">
            <a:avLst/>
          </a:prstGeom>
        </p:spPr>
      </p:pic>
      <p:pic>
        <p:nvPicPr>
          <p:cNvPr id="16" name="Рисунок 15"/>
          <p:cNvPicPr>
            <a:picLocks noChangeAspect="1"/>
          </p:cNvPicPr>
          <p:nvPr/>
        </p:nvPicPr>
        <p:blipFill rotWithShape="1">
          <a:blip r:embed="rId5">
            <a:extLst>
              <a:ext uri="{28A0092B-C50C-407E-A947-70E740481C1C}">
                <a14:useLocalDpi xmlns:a14="http://schemas.microsoft.com/office/drawing/2010/main" val="0"/>
              </a:ext>
            </a:extLst>
          </a:blip>
          <a:srcRect l="3590" t="563" r="3030" b="96108"/>
          <a:stretch/>
        </p:blipFill>
        <p:spPr>
          <a:xfrm>
            <a:off x="6100657" y="1039711"/>
            <a:ext cx="5498081" cy="322730"/>
          </a:xfrm>
          <a:prstGeom prst="rect">
            <a:avLst/>
          </a:prstGeom>
        </p:spPr>
      </p:pic>
      <p:pic>
        <p:nvPicPr>
          <p:cNvPr id="5" name="Рисунок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278" y="1757575"/>
            <a:ext cx="3086938" cy="2058987"/>
          </a:xfrm>
          <a:prstGeom prst="rect">
            <a:avLst/>
          </a:prstGeom>
        </p:spPr>
      </p:pic>
    </p:spTree>
    <p:extLst>
      <p:ext uri="{BB962C8B-B14F-4D97-AF65-F5344CB8AC3E}">
        <p14:creationId xmlns:p14="http://schemas.microsoft.com/office/powerpoint/2010/main" val="18173751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15 </a:t>
            </a:r>
            <a:r>
              <a:rPr lang="ru-RU" sz="4400" dirty="0" smtClean="0"/>
              <a:t>баллов</a:t>
            </a:r>
            <a:endParaRPr lang="ru-RU" sz="4400" dirty="0"/>
          </a:p>
        </p:txBody>
      </p:sp>
      <p:sp>
        <p:nvSpPr>
          <p:cNvPr id="4" name="TextBox 3"/>
          <p:cNvSpPr txBox="1"/>
          <p:nvPr/>
        </p:nvSpPr>
        <p:spPr>
          <a:xfrm>
            <a:off x="148728" y="5543699"/>
            <a:ext cx="11246893" cy="954107"/>
          </a:xfrm>
          <a:prstGeom prst="rect">
            <a:avLst/>
          </a:prstGeom>
          <a:noFill/>
        </p:spPr>
        <p:txBody>
          <a:bodyPr wrap="square" rtlCol="0">
            <a:spAutoFit/>
          </a:bodyPr>
          <a:lstStyle/>
          <a:p>
            <a:pPr algn="ctr"/>
            <a:r>
              <a:rPr lang="ru-RU" sz="2800" dirty="0" smtClean="0"/>
              <a:t>5 этап. Прорыв блокады и полное освобождение Ленинграда  </a:t>
            </a:r>
          </a:p>
          <a:p>
            <a:pPr algn="ctr"/>
            <a:r>
              <a:rPr lang="ru-RU" sz="2800" dirty="0" smtClean="0"/>
              <a:t>12 января 1943 г. – 27 января 1944 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51111" y="128563"/>
            <a:ext cx="1269377" cy="1223008"/>
          </a:xfrm>
          <a:prstGeom prst="ellipse">
            <a:avLst/>
          </a:prstGeom>
          <a:ln>
            <a:noFill/>
          </a:ln>
          <a:effectLst>
            <a:softEdge rad="112500"/>
          </a:effectLst>
        </p:spPr>
      </p:pic>
      <p:pic>
        <p:nvPicPr>
          <p:cNvPr id="10"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1726578" y="128563"/>
            <a:ext cx="1269377" cy="1223008"/>
          </a:xfrm>
          <a:prstGeom prst="ellipse">
            <a:avLst/>
          </a:prstGeom>
          <a:ln>
            <a:noFill/>
          </a:ln>
          <a:effectLst>
            <a:softEdge rad="112500"/>
          </a:effectLst>
        </p:spPr>
      </p:pic>
      <p:pic>
        <p:nvPicPr>
          <p:cNvPr id="11"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888845" y="495442"/>
            <a:ext cx="1269377" cy="1223008"/>
          </a:xfrm>
          <a:prstGeom prst="ellipse">
            <a:avLst/>
          </a:prstGeom>
          <a:ln>
            <a:noFill/>
          </a:ln>
          <a:effectLst>
            <a:softEdge rad="112500"/>
          </a:effectLst>
        </p:spPr>
      </p:pic>
      <p:sp>
        <p:nvSpPr>
          <p:cNvPr id="15" name="TextBox 14"/>
          <p:cNvSpPr txBox="1"/>
          <p:nvPr/>
        </p:nvSpPr>
        <p:spPr>
          <a:xfrm>
            <a:off x="1765033" y="1760564"/>
            <a:ext cx="4385160" cy="2031325"/>
          </a:xfrm>
          <a:prstGeom prst="rect">
            <a:avLst/>
          </a:prstGeom>
          <a:noFill/>
        </p:spPr>
        <p:txBody>
          <a:bodyPr wrap="square" rtlCol="0">
            <a:spAutoFit/>
          </a:bodyPr>
          <a:lstStyle/>
          <a:p>
            <a:r>
              <a:rPr lang="ru-RU" dirty="0" smtClean="0"/>
              <a:t>Житель Тугулымского района </a:t>
            </a:r>
            <a:r>
              <a:rPr lang="ru-RU" dirty="0" err="1" smtClean="0"/>
              <a:t>А.Халемин</a:t>
            </a:r>
            <a:r>
              <a:rPr lang="ru-RU" dirty="0"/>
              <a:t> </a:t>
            </a:r>
            <a:r>
              <a:rPr lang="ru-RU" dirty="0" smtClean="0"/>
              <a:t> был участником боев под Ленинградом 12 </a:t>
            </a:r>
            <a:r>
              <a:rPr lang="ru-RU" dirty="0"/>
              <a:t>января 1944 </a:t>
            </a:r>
            <a:r>
              <a:rPr lang="ru-RU" dirty="0" smtClean="0"/>
              <a:t>года. Служил он </a:t>
            </a:r>
            <a:r>
              <a:rPr lang="ru-RU" dirty="0"/>
              <a:t>на Пушкинском направлении, участвовал в боях в составе 2-й ударной </a:t>
            </a:r>
            <a:r>
              <a:rPr lang="ru-RU" dirty="0" smtClean="0"/>
              <a:t>армии. Кто командовал Ленинградским фронтом, в состав которого входила эта армия?</a:t>
            </a:r>
            <a:endParaRPr lang="ru-RU" dirty="0"/>
          </a:p>
        </p:txBody>
      </p:sp>
      <p:sp>
        <p:nvSpPr>
          <p:cNvPr id="18" name="TextBox 17">
            <a:hlinkClick r:id="rId3" action="ppaction://hlinksldjump"/>
          </p:cNvPr>
          <p:cNvSpPr txBox="1"/>
          <p:nvPr/>
        </p:nvSpPr>
        <p:spPr>
          <a:xfrm>
            <a:off x="3229442" y="4787049"/>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Генерал-полковник</a:t>
            </a:r>
          </a:p>
          <a:p>
            <a:pPr algn="ctr"/>
            <a:r>
              <a:rPr lang="ru-RU" b="1" dirty="0" smtClean="0">
                <a:latin typeface="Times New Roman" panose="02020603050405020304" pitchFamily="18" charset="0"/>
                <a:cs typeface="Times New Roman" panose="02020603050405020304" pitchFamily="18" charset="0"/>
              </a:rPr>
              <a:t>Кузнецов Ф.И.</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3" action="ppaction://hlinksldjump"/>
          </p:cNvPr>
          <p:cNvSpPr txBox="1"/>
          <p:nvPr/>
        </p:nvSpPr>
        <p:spPr>
          <a:xfrm>
            <a:off x="148728" y="4787049"/>
            <a:ext cx="28938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Генерал-лейтенант</a:t>
            </a:r>
          </a:p>
          <a:p>
            <a:pPr algn="ctr"/>
            <a:r>
              <a:rPr lang="ru-RU" b="1" dirty="0" smtClean="0">
                <a:latin typeface="Times New Roman" panose="02020603050405020304" pitchFamily="18" charset="0"/>
                <a:cs typeface="Times New Roman" panose="02020603050405020304" pitchFamily="18" charset="0"/>
              </a:rPr>
              <a:t>Попов М.М.</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4" action="ppaction://hlinksldjump"/>
          </p:cNvPr>
          <p:cNvSpPr txBox="1"/>
          <p:nvPr/>
        </p:nvSpPr>
        <p:spPr>
          <a:xfrm>
            <a:off x="148728" y="4032450"/>
            <a:ext cx="28967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Генерал-полковник</a:t>
            </a:r>
          </a:p>
          <a:p>
            <a:pPr algn="ctr"/>
            <a:r>
              <a:rPr lang="ru-RU" b="1" dirty="0" smtClean="0">
                <a:latin typeface="Times New Roman" panose="02020603050405020304" pitchFamily="18" charset="0"/>
                <a:cs typeface="Times New Roman" panose="02020603050405020304" pitchFamily="18" charset="0"/>
              </a:rPr>
              <a:t>Говоров Л.А.</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3" action="ppaction://hlinksldjump"/>
          </p:cNvPr>
          <p:cNvSpPr txBox="1"/>
          <p:nvPr/>
        </p:nvSpPr>
        <p:spPr>
          <a:xfrm>
            <a:off x="3229442" y="4032450"/>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Генерал-лейтенант</a:t>
            </a:r>
          </a:p>
          <a:p>
            <a:pPr algn="ctr"/>
            <a:r>
              <a:rPr lang="ru-RU" b="1" dirty="0" err="1" smtClean="0">
                <a:latin typeface="Times New Roman" panose="02020603050405020304" pitchFamily="18" charset="0"/>
                <a:cs typeface="Times New Roman" panose="02020603050405020304" pitchFamily="18" charset="0"/>
              </a:rPr>
              <a:t>Федюнинский</a:t>
            </a:r>
            <a:r>
              <a:rPr lang="ru-RU" b="1" dirty="0" smtClean="0">
                <a:latin typeface="Times New Roman" panose="02020603050405020304" pitchFamily="18" charset="0"/>
                <a:cs typeface="Times New Roman" panose="02020603050405020304" pitchFamily="18" charset="0"/>
              </a:rPr>
              <a:t> И.И.</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2452" r="22944" b="22167"/>
          <a:stretch/>
        </p:blipFill>
        <p:spPr>
          <a:xfrm>
            <a:off x="6150193" y="1126401"/>
            <a:ext cx="5427725" cy="4333769"/>
          </a:xfrm>
          <a:prstGeom prst="rect">
            <a:avLst/>
          </a:prstGeom>
        </p:spPr>
      </p:pic>
      <p:pic>
        <p:nvPicPr>
          <p:cNvPr id="14" name="Рисунок 13" descr="C:\Documents and Settings\Администратор\Рабочий стол\Халемин А.А..jpg"/>
          <p:cNvPicPr/>
          <p:nvPr/>
        </p:nvPicPr>
        <p:blipFill>
          <a:blip r:embed="rId6" cstate="print">
            <a:lum bright="20000" contrast="20000"/>
            <a:extLst>
              <a:ext uri="{28A0092B-C50C-407E-A947-70E740481C1C}">
                <a14:useLocalDpi xmlns:a14="http://schemas.microsoft.com/office/drawing/2010/main" val="0"/>
              </a:ext>
            </a:extLst>
          </a:blip>
          <a:srcRect/>
          <a:stretch>
            <a:fillRect/>
          </a:stretch>
        </p:blipFill>
        <p:spPr bwMode="auto">
          <a:xfrm>
            <a:off x="247274" y="1553219"/>
            <a:ext cx="1517759" cy="2325346"/>
          </a:xfrm>
          <a:prstGeom prst="rect">
            <a:avLst/>
          </a:prstGeom>
          <a:noFill/>
          <a:ln>
            <a:noFill/>
          </a:ln>
          <a:effectLst>
            <a:softEdge rad="127000"/>
          </a:effectLst>
        </p:spPr>
      </p:pic>
    </p:spTree>
    <p:extLst>
      <p:ext uri="{BB962C8B-B14F-4D97-AF65-F5344CB8AC3E}">
        <p14:creationId xmlns:p14="http://schemas.microsoft.com/office/powerpoint/2010/main" val="7555429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10 </a:t>
            </a:r>
            <a:r>
              <a:rPr lang="ru-RU" sz="4400" dirty="0" smtClean="0"/>
              <a:t>баллов</a:t>
            </a:r>
            <a:endParaRPr lang="ru-RU" sz="4400" dirty="0"/>
          </a:p>
        </p:txBody>
      </p:sp>
      <p:sp>
        <p:nvSpPr>
          <p:cNvPr id="4" name="TextBox 3"/>
          <p:cNvSpPr txBox="1"/>
          <p:nvPr/>
        </p:nvSpPr>
        <p:spPr>
          <a:xfrm>
            <a:off x="148728" y="5543699"/>
            <a:ext cx="11246893" cy="954107"/>
          </a:xfrm>
          <a:prstGeom prst="rect">
            <a:avLst/>
          </a:prstGeom>
          <a:noFill/>
        </p:spPr>
        <p:txBody>
          <a:bodyPr wrap="square" rtlCol="0">
            <a:spAutoFit/>
          </a:bodyPr>
          <a:lstStyle/>
          <a:p>
            <a:pPr algn="ctr"/>
            <a:r>
              <a:rPr lang="ru-RU" sz="2800" dirty="0" smtClean="0"/>
              <a:t>5 этап. Прорыв блокады и полное освобождение Ленинграда  </a:t>
            </a:r>
          </a:p>
          <a:p>
            <a:pPr algn="ctr"/>
            <a:r>
              <a:rPr lang="ru-RU" sz="2800" dirty="0" smtClean="0"/>
              <a:t>12 января 1943 г. – 27 января 1944 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406658" y="199606"/>
            <a:ext cx="1269377" cy="1223008"/>
          </a:xfrm>
          <a:prstGeom prst="ellipse">
            <a:avLst/>
          </a:prstGeom>
          <a:ln>
            <a:noFill/>
          </a:ln>
          <a:effectLst>
            <a:softEdge rad="112500"/>
          </a:effectLst>
        </p:spPr>
      </p:pic>
      <p:pic>
        <p:nvPicPr>
          <p:cNvPr id="10"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1595659" y="183163"/>
            <a:ext cx="1269377" cy="1223008"/>
          </a:xfrm>
          <a:prstGeom prst="ellipse">
            <a:avLst/>
          </a:prstGeom>
          <a:ln>
            <a:noFill/>
          </a:ln>
          <a:effectLst>
            <a:softEdge rad="112500"/>
          </a:effectLst>
        </p:spPr>
      </p:pic>
      <p:sp>
        <p:nvSpPr>
          <p:cNvPr id="15" name="TextBox 14"/>
          <p:cNvSpPr txBox="1"/>
          <p:nvPr/>
        </p:nvSpPr>
        <p:spPr>
          <a:xfrm>
            <a:off x="3127387" y="1567601"/>
            <a:ext cx="2990858" cy="2246769"/>
          </a:xfrm>
          <a:prstGeom prst="rect">
            <a:avLst/>
          </a:prstGeom>
          <a:noFill/>
        </p:spPr>
        <p:txBody>
          <a:bodyPr wrap="square" rtlCol="0">
            <a:spAutoFit/>
          </a:bodyPr>
          <a:lstStyle/>
          <a:p>
            <a:r>
              <a:rPr lang="ru-RU" sz="2000" dirty="0" smtClean="0"/>
              <a:t>Как называлась операция советских войск по прорыву блокады Ленинграда? Она была осуществлена в период с 12 по 30 января 1943 года?</a:t>
            </a:r>
            <a:endParaRPr lang="ru-RU" sz="2000" dirty="0"/>
          </a:p>
        </p:txBody>
      </p:sp>
      <p:sp>
        <p:nvSpPr>
          <p:cNvPr id="18" name="TextBox 17">
            <a:hlinkClick r:id="rId3" action="ppaction://hlinksldjump"/>
          </p:cNvPr>
          <p:cNvSpPr txBox="1"/>
          <p:nvPr/>
        </p:nvSpPr>
        <p:spPr>
          <a:xfrm>
            <a:off x="3229442" y="4787049"/>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Операция </a:t>
            </a:r>
          </a:p>
          <a:p>
            <a:pPr algn="ctr"/>
            <a:r>
              <a:rPr lang="ru-RU" b="1" dirty="0" smtClean="0">
                <a:latin typeface="Times New Roman" panose="02020603050405020304" pitchFamily="18" charset="0"/>
                <a:cs typeface="Times New Roman" panose="02020603050405020304" pitchFamily="18" charset="0"/>
              </a:rPr>
              <a:t>«Пантера»</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4" action="ppaction://hlinksldjump"/>
          </p:cNvPr>
          <p:cNvSpPr txBox="1"/>
          <p:nvPr/>
        </p:nvSpPr>
        <p:spPr>
          <a:xfrm>
            <a:off x="148728" y="4787049"/>
            <a:ext cx="28938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Операция </a:t>
            </a:r>
          </a:p>
          <a:p>
            <a:pPr algn="ctr"/>
            <a:r>
              <a:rPr lang="ru-RU" b="1" dirty="0" smtClean="0">
                <a:latin typeface="Times New Roman" panose="02020603050405020304" pitchFamily="18" charset="0"/>
                <a:cs typeface="Times New Roman" panose="02020603050405020304" pitchFamily="18" charset="0"/>
              </a:rPr>
              <a:t>«Искра»</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3" action="ppaction://hlinksldjump"/>
          </p:cNvPr>
          <p:cNvSpPr txBox="1"/>
          <p:nvPr/>
        </p:nvSpPr>
        <p:spPr>
          <a:xfrm>
            <a:off x="148728" y="4032450"/>
            <a:ext cx="28967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Операция </a:t>
            </a:r>
          </a:p>
          <a:p>
            <a:pPr algn="ctr"/>
            <a:r>
              <a:rPr lang="ru-RU" b="1" dirty="0" smtClean="0">
                <a:latin typeface="Times New Roman" panose="02020603050405020304" pitchFamily="18" charset="0"/>
                <a:cs typeface="Times New Roman" panose="02020603050405020304" pitchFamily="18" charset="0"/>
              </a:rPr>
              <a:t>«Тайфун»</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3" action="ppaction://hlinksldjump"/>
          </p:cNvPr>
          <p:cNvSpPr txBox="1"/>
          <p:nvPr/>
        </p:nvSpPr>
        <p:spPr>
          <a:xfrm>
            <a:off x="3229442" y="4032450"/>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Операция</a:t>
            </a:r>
          </a:p>
          <a:p>
            <a:pPr algn="ctr"/>
            <a:r>
              <a:rPr lang="ru-RU" b="1" dirty="0" smtClean="0">
                <a:latin typeface="Times New Roman" panose="02020603050405020304" pitchFamily="18" charset="0"/>
                <a:cs typeface="Times New Roman" panose="02020603050405020304" pitchFamily="18" charset="0"/>
              </a:rPr>
              <a:t>«Карельский вал»</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2452" r="22944" b="22167"/>
          <a:stretch/>
        </p:blipFill>
        <p:spPr>
          <a:xfrm>
            <a:off x="6150193" y="1126401"/>
            <a:ext cx="5427725" cy="4333769"/>
          </a:xfrm>
          <a:prstGeom prst="rect">
            <a:avLst/>
          </a:prstGeom>
        </p:spPr>
      </p:pic>
      <p:pic>
        <p:nvPicPr>
          <p:cNvPr id="14" name="Рисунок 13"/>
          <p:cNvPicPr/>
          <p:nvPr/>
        </p:nvPicPr>
        <p:blipFill>
          <a:blip r:embed="rId6">
            <a:extLst>
              <a:ext uri="{28A0092B-C50C-407E-A947-70E740481C1C}">
                <a14:useLocalDpi xmlns:a14="http://schemas.microsoft.com/office/drawing/2010/main" val="0"/>
              </a:ext>
            </a:extLst>
          </a:blip>
          <a:stretch>
            <a:fillRect/>
          </a:stretch>
        </p:blipFill>
        <p:spPr bwMode="auto">
          <a:xfrm>
            <a:off x="18050" y="1603122"/>
            <a:ext cx="3052228" cy="2175726"/>
          </a:xfrm>
          <a:prstGeom prst="rect">
            <a:avLst/>
          </a:prstGeom>
          <a:noFill/>
          <a:ln>
            <a:noFill/>
          </a:ln>
          <a:effectLst>
            <a:softEdge rad="127000"/>
          </a:effectLst>
        </p:spPr>
      </p:pic>
    </p:spTree>
    <p:extLst>
      <p:ext uri="{BB962C8B-B14F-4D97-AF65-F5344CB8AC3E}">
        <p14:creationId xmlns:p14="http://schemas.microsoft.com/office/powerpoint/2010/main" val="38656711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5 </a:t>
            </a:r>
            <a:r>
              <a:rPr lang="ru-RU" sz="4400" dirty="0" smtClean="0"/>
              <a:t>баллов</a:t>
            </a:r>
            <a:endParaRPr lang="ru-RU" sz="4400" dirty="0"/>
          </a:p>
        </p:txBody>
      </p:sp>
      <p:sp>
        <p:nvSpPr>
          <p:cNvPr id="4" name="TextBox 3"/>
          <p:cNvSpPr txBox="1"/>
          <p:nvPr/>
        </p:nvSpPr>
        <p:spPr>
          <a:xfrm>
            <a:off x="148728" y="5543699"/>
            <a:ext cx="11246893" cy="954107"/>
          </a:xfrm>
          <a:prstGeom prst="rect">
            <a:avLst/>
          </a:prstGeom>
          <a:noFill/>
        </p:spPr>
        <p:txBody>
          <a:bodyPr wrap="square" rtlCol="0">
            <a:spAutoFit/>
          </a:bodyPr>
          <a:lstStyle/>
          <a:p>
            <a:pPr algn="ctr"/>
            <a:r>
              <a:rPr lang="ru-RU" sz="2800" dirty="0" smtClean="0"/>
              <a:t>5 этап. Прорыв блокады и полное освобождение Ленинграда  </a:t>
            </a:r>
          </a:p>
          <a:p>
            <a:pPr algn="ctr"/>
            <a:r>
              <a:rPr lang="ru-RU" sz="2800" dirty="0" smtClean="0"/>
              <a:t>12 января 1943 г. – 27 января 1944 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1006153" y="176326"/>
            <a:ext cx="1269377" cy="1223008"/>
          </a:xfrm>
          <a:prstGeom prst="ellipse">
            <a:avLst/>
          </a:prstGeom>
          <a:ln>
            <a:noFill/>
          </a:ln>
          <a:effectLst>
            <a:softEdge rad="112500"/>
          </a:effectLst>
        </p:spPr>
      </p:pic>
      <p:sp>
        <p:nvSpPr>
          <p:cNvPr id="15" name="TextBox 14"/>
          <p:cNvSpPr txBox="1"/>
          <p:nvPr/>
        </p:nvSpPr>
        <p:spPr>
          <a:xfrm>
            <a:off x="3362177" y="2308171"/>
            <a:ext cx="2788015" cy="1200329"/>
          </a:xfrm>
          <a:prstGeom prst="rect">
            <a:avLst/>
          </a:prstGeom>
          <a:noFill/>
        </p:spPr>
        <p:txBody>
          <a:bodyPr wrap="square" rtlCol="0">
            <a:spAutoFit/>
          </a:bodyPr>
          <a:lstStyle/>
          <a:p>
            <a:r>
              <a:rPr lang="ru-RU" sz="2400" dirty="0" smtClean="0"/>
              <a:t>Сколько дней длилась блокада Ленинграда?</a:t>
            </a:r>
            <a:endParaRPr lang="ru-RU" sz="2400" dirty="0"/>
          </a:p>
        </p:txBody>
      </p:sp>
      <p:sp>
        <p:nvSpPr>
          <p:cNvPr id="18" name="TextBox 17">
            <a:hlinkClick r:id="rId3" action="ppaction://hlinksldjump"/>
          </p:cNvPr>
          <p:cNvSpPr txBox="1"/>
          <p:nvPr/>
        </p:nvSpPr>
        <p:spPr>
          <a:xfrm>
            <a:off x="3229442" y="4983678"/>
            <a:ext cx="268726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884 дня</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3" action="ppaction://hlinksldjump"/>
          </p:cNvPr>
          <p:cNvSpPr txBox="1"/>
          <p:nvPr/>
        </p:nvSpPr>
        <p:spPr>
          <a:xfrm>
            <a:off x="193909" y="4983678"/>
            <a:ext cx="289386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863 дня</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4" action="ppaction://hlinksldjump"/>
          </p:cNvPr>
          <p:cNvSpPr txBox="1"/>
          <p:nvPr/>
        </p:nvSpPr>
        <p:spPr>
          <a:xfrm>
            <a:off x="191009" y="4418743"/>
            <a:ext cx="289676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871 день</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3" action="ppaction://hlinksldjump"/>
          </p:cNvPr>
          <p:cNvSpPr txBox="1"/>
          <p:nvPr/>
        </p:nvSpPr>
        <p:spPr>
          <a:xfrm>
            <a:off x="3229442" y="4418743"/>
            <a:ext cx="268726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892 дня</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2452" r="22944" b="22167"/>
          <a:stretch/>
        </p:blipFill>
        <p:spPr>
          <a:xfrm>
            <a:off x="6150193" y="1126401"/>
            <a:ext cx="5427725" cy="4333769"/>
          </a:xfrm>
          <a:prstGeom prst="rect">
            <a:avLst/>
          </a:prstGeom>
        </p:spPr>
      </p:pic>
      <p:pic>
        <p:nvPicPr>
          <p:cNvPr id="14" name="Рисунок 13"/>
          <p:cNvPicPr/>
          <p:nvPr/>
        </p:nvPicPr>
        <p:blipFill>
          <a:blip r:embed="rId6">
            <a:extLst>
              <a:ext uri="{28A0092B-C50C-407E-A947-70E740481C1C}">
                <a14:useLocalDpi xmlns:a14="http://schemas.microsoft.com/office/drawing/2010/main" val="0"/>
              </a:ext>
            </a:extLst>
          </a:blip>
          <a:stretch>
            <a:fillRect/>
          </a:stretch>
        </p:blipFill>
        <p:spPr bwMode="auto">
          <a:xfrm>
            <a:off x="193910" y="1744395"/>
            <a:ext cx="3168266" cy="2194560"/>
          </a:xfrm>
          <a:prstGeom prst="rect">
            <a:avLst/>
          </a:prstGeom>
          <a:noFill/>
          <a:ln>
            <a:noFill/>
          </a:ln>
          <a:effectLst>
            <a:softEdge rad="127000"/>
          </a:effectLst>
        </p:spPr>
      </p:pic>
    </p:spTree>
    <p:extLst>
      <p:ext uri="{BB962C8B-B14F-4D97-AF65-F5344CB8AC3E}">
        <p14:creationId xmlns:p14="http://schemas.microsoft.com/office/powerpoint/2010/main" val="28965186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15 </a:t>
            </a:r>
            <a:r>
              <a:rPr lang="ru-RU" sz="4400" dirty="0" smtClean="0"/>
              <a:t>баллов</a:t>
            </a:r>
            <a:endParaRPr lang="ru-RU" sz="4400" dirty="0"/>
          </a:p>
        </p:txBody>
      </p:sp>
      <p:sp>
        <p:nvSpPr>
          <p:cNvPr id="4" name="TextBox 3"/>
          <p:cNvSpPr txBox="1"/>
          <p:nvPr/>
        </p:nvSpPr>
        <p:spPr>
          <a:xfrm>
            <a:off x="148728" y="5543699"/>
            <a:ext cx="11246893" cy="954107"/>
          </a:xfrm>
          <a:prstGeom prst="rect">
            <a:avLst/>
          </a:prstGeom>
          <a:noFill/>
        </p:spPr>
        <p:txBody>
          <a:bodyPr wrap="square" rtlCol="0">
            <a:spAutoFit/>
          </a:bodyPr>
          <a:lstStyle/>
          <a:p>
            <a:pPr algn="ctr"/>
            <a:r>
              <a:rPr lang="ru-RU" sz="2800" dirty="0" smtClean="0"/>
              <a:t>6 этап. Разгром немецко-фашистских войск на правобережной Украине. 24 декабря 1943 г. – 17 апреля 1944 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51111" y="128563"/>
            <a:ext cx="1269377" cy="1223008"/>
          </a:xfrm>
          <a:prstGeom prst="ellipse">
            <a:avLst/>
          </a:prstGeom>
          <a:ln>
            <a:noFill/>
          </a:ln>
          <a:effectLst>
            <a:softEdge rad="112500"/>
          </a:effectLst>
        </p:spPr>
      </p:pic>
      <p:pic>
        <p:nvPicPr>
          <p:cNvPr id="10"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1726578" y="128563"/>
            <a:ext cx="1269377" cy="1223008"/>
          </a:xfrm>
          <a:prstGeom prst="ellipse">
            <a:avLst/>
          </a:prstGeom>
          <a:ln>
            <a:noFill/>
          </a:ln>
          <a:effectLst>
            <a:softEdge rad="112500"/>
          </a:effectLst>
        </p:spPr>
      </p:pic>
      <p:pic>
        <p:nvPicPr>
          <p:cNvPr id="11"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888845" y="495442"/>
            <a:ext cx="1269377" cy="1223008"/>
          </a:xfrm>
          <a:prstGeom prst="ellipse">
            <a:avLst/>
          </a:prstGeom>
          <a:ln>
            <a:noFill/>
          </a:ln>
          <a:effectLst>
            <a:softEdge rad="112500"/>
          </a:effectLst>
        </p:spPr>
      </p:pic>
      <p:sp>
        <p:nvSpPr>
          <p:cNvPr id="15" name="TextBox 14"/>
          <p:cNvSpPr txBox="1"/>
          <p:nvPr/>
        </p:nvSpPr>
        <p:spPr>
          <a:xfrm>
            <a:off x="1864516" y="1229861"/>
            <a:ext cx="4385160" cy="2862322"/>
          </a:xfrm>
          <a:prstGeom prst="rect">
            <a:avLst/>
          </a:prstGeom>
          <a:noFill/>
        </p:spPr>
        <p:txBody>
          <a:bodyPr wrap="square" rtlCol="0">
            <a:spAutoFit/>
          </a:bodyPr>
          <a:lstStyle/>
          <a:p>
            <a:r>
              <a:rPr lang="ru-RU" dirty="0" smtClean="0"/>
              <a:t>Одним из участников боев за освобождение Киева был Герой Советского Союза В.П. </a:t>
            </a:r>
            <a:r>
              <a:rPr lang="ru-RU" dirty="0" err="1" smtClean="0"/>
              <a:t>Метелев</a:t>
            </a:r>
            <a:r>
              <a:rPr lang="ru-RU" dirty="0" smtClean="0"/>
              <a:t>. В его наградном листе записано</a:t>
            </a:r>
            <a:r>
              <a:rPr lang="ru-RU" dirty="0"/>
              <a:t>: «тов. </a:t>
            </a:r>
            <a:r>
              <a:rPr lang="ru-RU" dirty="0" err="1"/>
              <a:t>Метелев</a:t>
            </a:r>
            <a:r>
              <a:rPr lang="ru-RU" dirty="0"/>
              <a:t> стремительным броском вышел к </a:t>
            </a:r>
            <a:r>
              <a:rPr lang="ru-RU" dirty="0" err="1" smtClean="0"/>
              <a:t>н.п.Святошино</a:t>
            </a:r>
            <a:r>
              <a:rPr lang="ru-RU" dirty="0" smtClean="0"/>
              <a:t>, </a:t>
            </a:r>
            <a:r>
              <a:rPr lang="ru-RU" dirty="0"/>
              <a:t>оседлав проходящую здесь шоссейную </a:t>
            </a:r>
            <a:r>
              <a:rPr lang="ru-RU" dirty="0" smtClean="0"/>
              <a:t>дорогу…, </a:t>
            </a:r>
            <a:r>
              <a:rPr lang="ru-RU" dirty="0"/>
              <a:t>в силу чего противник, бросая технику и обозы, вынужден был искать другие пути </a:t>
            </a:r>
            <a:r>
              <a:rPr lang="ru-RU" dirty="0" smtClean="0"/>
              <a:t>отхода». О какой дороге идет речь?</a:t>
            </a:r>
            <a:endParaRPr lang="ru-RU" dirty="0"/>
          </a:p>
        </p:txBody>
      </p:sp>
      <p:sp>
        <p:nvSpPr>
          <p:cNvPr id="18" name="TextBox 17">
            <a:hlinkClick r:id="rId3" action="ppaction://hlinksldjump"/>
          </p:cNvPr>
          <p:cNvSpPr txBox="1"/>
          <p:nvPr/>
        </p:nvSpPr>
        <p:spPr>
          <a:xfrm>
            <a:off x="3229442" y="4787049"/>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Шоссейная дорога</a:t>
            </a:r>
          </a:p>
          <a:p>
            <a:pPr algn="ctr"/>
            <a:r>
              <a:rPr lang="ru-RU" b="1" dirty="0" smtClean="0">
                <a:latin typeface="Times New Roman" panose="02020603050405020304" pitchFamily="18" charset="0"/>
                <a:cs typeface="Times New Roman" panose="02020603050405020304" pitchFamily="18" charset="0"/>
              </a:rPr>
              <a:t>Киев – Харьков </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3" action="ppaction://hlinksldjump"/>
          </p:cNvPr>
          <p:cNvSpPr txBox="1"/>
          <p:nvPr/>
        </p:nvSpPr>
        <p:spPr>
          <a:xfrm>
            <a:off x="148728" y="4787049"/>
            <a:ext cx="28938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Шоссейная дорога</a:t>
            </a:r>
          </a:p>
          <a:p>
            <a:pPr algn="ctr"/>
            <a:r>
              <a:rPr lang="ru-RU" b="1" dirty="0" smtClean="0">
                <a:latin typeface="Times New Roman" panose="02020603050405020304" pitchFamily="18" charset="0"/>
                <a:cs typeface="Times New Roman" panose="02020603050405020304" pitchFamily="18" charset="0"/>
              </a:rPr>
              <a:t>Киев – Брянск </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3" action="ppaction://hlinksldjump"/>
          </p:cNvPr>
          <p:cNvSpPr txBox="1"/>
          <p:nvPr/>
        </p:nvSpPr>
        <p:spPr>
          <a:xfrm>
            <a:off x="148728" y="4032450"/>
            <a:ext cx="28967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Шоссейная дорога</a:t>
            </a:r>
          </a:p>
          <a:p>
            <a:pPr algn="ctr"/>
            <a:r>
              <a:rPr lang="ru-RU" b="1" dirty="0" smtClean="0">
                <a:latin typeface="Times New Roman" panose="02020603050405020304" pitchFamily="18" charset="0"/>
                <a:cs typeface="Times New Roman" panose="02020603050405020304" pitchFamily="18" charset="0"/>
              </a:rPr>
              <a:t>Киев – Одесса </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4" action="ppaction://hlinksldjump"/>
          </p:cNvPr>
          <p:cNvSpPr txBox="1"/>
          <p:nvPr/>
        </p:nvSpPr>
        <p:spPr>
          <a:xfrm>
            <a:off x="3229442" y="4032450"/>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Шоссейная дорога</a:t>
            </a:r>
          </a:p>
          <a:p>
            <a:pPr algn="ctr"/>
            <a:r>
              <a:rPr lang="ru-RU" b="1" dirty="0" smtClean="0">
                <a:latin typeface="Times New Roman" panose="02020603050405020304" pitchFamily="18" charset="0"/>
                <a:cs typeface="Times New Roman" panose="02020603050405020304" pitchFamily="18" charset="0"/>
              </a:rPr>
              <a:t>Киев – Житомир </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1396" r="16847" b="22320"/>
          <a:stretch/>
        </p:blipFill>
        <p:spPr>
          <a:xfrm>
            <a:off x="6100657" y="1340180"/>
            <a:ext cx="5463814" cy="4093200"/>
          </a:xfrm>
          <a:prstGeom prst="rect">
            <a:avLst/>
          </a:prstGeom>
        </p:spPr>
      </p:pic>
      <p:pic>
        <p:nvPicPr>
          <p:cNvPr id="16" name="Рисунок 15"/>
          <p:cNvPicPr/>
          <p:nvPr/>
        </p:nvPicPr>
        <p:blipFill>
          <a:blip r:embed="rId6">
            <a:extLst>
              <a:ext uri="{28A0092B-C50C-407E-A947-70E740481C1C}">
                <a14:useLocalDpi xmlns:a14="http://schemas.microsoft.com/office/drawing/2010/main" val="0"/>
              </a:ext>
            </a:extLst>
          </a:blip>
          <a:srcRect/>
          <a:stretch>
            <a:fillRect/>
          </a:stretch>
        </p:blipFill>
        <p:spPr bwMode="auto">
          <a:xfrm>
            <a:off x="148728" y="1718451"/>
            <a:ext cx="1646819" cy="2258840"/>
          </a:xfrm>
          <a:prstGeom prst="rect">
            <a:avLst/>
          </a:prstGeom>
          <a:noFill/>
          <a:effectLst>
            <a:softEdge rad="63500"/>
          </a:effectLst>
        </p:spPr>
      </p:pic>
    </p:spTree>
    <p:extLst>
      <p:ext uri="{BB962C8B-B14F-4D97-AF65-F5344CB8AC3E}">
        <p14:creationId xmlns:p14="http://schemas.microsoft.com/office/powerpoint/2010/main" val="23564547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10 </a:t>
            </a:r>
            <a:r>
              <a:rPr lang="ru-RU" sz="4400" dirty="0" smtClean="0"/>
              <a:t>баллов</a:t>
            </a:r>
            <a:endParaRPr lang="ru-RU" sz="4400" dirty="0"/>
          </a:p>
        </p:txBody>
      </p:sp>
      <p:sp>
        <p:nvSpPr>
          <p:cNvPr id="4" name="TextBox 3"/>
          <p:cNvSpPr txBox="1"/>
          <p:nvPr/>
        </p:nvSpPr>
        <p:spPr>
          <a:xfrm>
            <a:off x="148728" y="5543699"/>
            <a:ext cx="11246893" cy="954107"/>
          </a:xfrm>
          <a:prstGeom prst="rect">
            <a:avLst/>
          </a:prstGeom>
          <a:noFill/>
        </p:spPr>
        <p:txBody>
          <a:bodyPr wrap="square" rtlCol="0">
            <a:spAutoFit/>
          </a:bodyPr>
          <a:lstStyle/>
          <a:p>
            <a:pPr algn="ctr"/>
            <a:r>
              <a:rPr lang="ru-RU" sz="2800" dirty="0" smtClean="0"/>
              <a:t>6 этап. Разгром немецко-фашистских войск на правобережной Украине. 24 декабря 1943 г. – 17 апреля 1944 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297028" y="168110"/>
            <a:ext cx="1269377" cy="1223008"/>
          </a:xfrm>
          <a:prstGeom prst="ellipse">
            <a:avLst/>
          </a:prstGeom>
          <a:ln>
            <a:noFill/>
          </a:ln>
          <a:effectLst>
            <a:softEdge rad="112500"/>
          </a:effectLst>
        </p:spPr>
      </p:pic>
      <p:pic>
        <p:nvPicPr>
          <p:cNvPr id="10"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1399073" y="185898"/>
            <a:ext cx="1269377" cy="1223008"/>
          </a:xfrm>
          <a:prstGeom prst="ellipse">
            <a:avLst/>
          </a:prstGeom>
          <a:ln>
            <a:noFill/>
          </a:ln>
          <a:effectLst>
            <a:softEdge rad="112500"/>
          </a:effectLst>
        </p:spPr>
      </p:pic>
      <p:sp>
        <p:nvSpPr>
          <p:cNvPr id="15" name="TextBox 14"/>
          <p:cNvSpPr txBox="1"/>
          <p:nvPr/>
        </p:nvSpPr>
        <p:spPr>
          <a:xfrm>
            <a:off x="3163078" y="1955053"/>
            <a:ext cx="2752178" cy="1938992"/>
          </a:xfrm>
          <a:prstGeom prst="rect">
            <a:avLst/>
          </a:prstGeom>
          <a:noFill/>
        </p:spPr>
        <p:txBody>
          <a:bodyPr wrap="square" rtlCol="0">
            <a:spAutoFit/>
          </a:bodyPr>
          <a:lstStyle/>
          <a:p>
            <a:r>
              <a:rPr lang="ru-RU" sz="2000" dirty="0" smtClean="0"/>
              <a:t>Эта битва считается самым крупнейшим сражением в мировой истории. В ней с обеих сторон участвовало до 4 миллионов человек.</a:t>
            </a:r>
            <a:endParaRPr lang="ru-RU" sz="2000" dirty="0"/>
          </a:p>
        </p:txBody>
      </p:sp>
      <p:sp>
        <p:nvSpPr>
          <p:cNvPr id="18" name="TextBox 17">
            <a:hlinkClick r:id="rId3" action="ppaction://hlinksldjump"/>
          </p:cNvPr>
          <p:cNvSpPr txBox="1"/>
          <p:nvPr/>
        </p:nvSpPr>
        <p:spPr>
          <a:xfrm>
            <a:off x="3229442" y="4787049"/>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Ясско-Кишиневская битва</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3" action="ppaction://hlinksldjump"/>
          </p:cNvPr>
          <p:cNvSpPr txBox="1"/>
          <p:nvPr/>
        </p:nvSpPr>
        <p:spPr>
          <a:xfrm>
            <a:off x="148728" y="4787049"/>
            <a:ext cx="28938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Битва за </a:t>
            </a:r>
          </a:p>
          <a:p>
            <a:pPr algn="ctr"/>
            <a:r>
              <a:rPr lang="ru-RU" b="1" dirty="0" smtClean="0">
                <a:latin typeface="Times New Roman" panose="02020603050405020304" pitchFamily="18" charset="0"/>
                <a:cs typeface="Times New Roman" panose="02020603050405020304" pitchFamily="18" charset="0"/>
              </a:rPr>
              <a:t>Новороссийск</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4" action="ppaction://hlinksldjump"/>
          </p:cNvPr>
          <p:cNvSpPr txBox="1"/>
          <p:nvPr/>
        </p:nvSpPr>
        <p:spPr>
          <a:xfrm>
            <a:off x="148728" y="4259096"/>
            <a:ext cx="289676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Битва за Днепр</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3" action="ppaction://hlinksldjump"/>
          </p:cNvPr>
          <p:cNvSpPr txBox="1"/>
          <p:nvPr/>
        </p:nvSpPr>
        <p:spPr>
          <a:xfrm>
            <a:off x="3227992" y="4259096"/>
            <a:ext cx="268726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Битва за Крым</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1396" r="16847" b="22320"/>
          <a:stretch/>
        </p:blipFill>
        <p:spPr>
          <a:xfrm>
            <a:off x="6100657" y="1340180"/>
            <a:ext cx="5463814" cy="4093200"/>
          </a:xfrm>
          <a:prstGeom prst="rect">
            <a:avLst/>
          </a:prstGeom>
        </p:spPr>
      </p:pic>
      <p:pic>
        <p:nvPicPr>
          <p:cNvPr id="16" name="Рисунок 15"/>
          <p:cNvPicPr/>
          <p:nvPr/>
        </p:nvPicPr>
        <p:blipFill>
          <a:blip r:embed="rId6">
            <a:extLst>
              <a:ext uri="{28A0092B-C50C-407E-A947-70E740481C1C}">
                <a14:useLocalDpi xmlns:a14="http://schemas.microsoft.com/office/drawing/2010/main" val="0"/>
              </a:ext>
            </a:extLst>
          </a:blip>
          <a:stretch>
            <a:fillRect/>
          </a:stretch>
        </p:blipFill>
        <p:spPr bwMode="auto">
          <a:xfrm>
            <a:off x="247437" y="1955053"/>
            <a:ext cx="2866050" cy="2030500"/>
          </a:xfrm>
          <a:prstGeom prst="rect">
            <a:avLst/>
          </a:prstGeom>
          <a:noFill/>
          <a:effectLst>
            <a:softEdge rad="63500"/>
          </a:effectLst>
        </p:spPr>
      </p:pic>
    </p:spTree>
    <p:extLst>
      <p:ext uri="{BB962C8B-B14F-4D97-AF65-F5344CB8AC3E}">
        <p14:creationId xmlns:p14="http://schemas.microsoft.com/office/powerpoint/2010/main" val="395537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134471"/>
            <a:ext cx="10396882" cy="1151965"/>
          </a:xfrm>
        </p:spPr>
        <p:txBody>
          <a:bodyPr/>
          <a:lstStyle/>
          <a:p>
            <a:r>
              <a:rPr lang="ru-RU" dirty="0" smtClean="0"/>
              <a:t>Условия игры</a:t>
            </a:r>
            <a:endParaRPr lang="ru-RU" dirty="0"/>
          </a:p>
        </p:txBody>
      </p:sp>
      <p:sp>
        <p:nvSpPr>
          <p:cNvPr id="3" name="Объект 2"/>
          <p:cNvSpPr>
            <a:spLocks noGrp="1"/>
          </p:cNvSpPr>
          <p:nvPr>
            <p:ph sz="quarter" idx="13"/>
          </p:nvPr>
        </p:nvSpPr>
        <p:spPr>
          <a:xfrm>
            <a:off x="242048" y="1035424"/>
            <a:ext cx="10838460" cy="4558552"/>
          </a:xfrm>
        </p:spPr>
        <p:txBody>
          <a:bodyPr>
            <a:noAutofit/>
          </a:bodyPr>
          <a:lstStyle/>
          <a:p>
            <a:pPr>
              <a:spcBef>
                <a:spcPts val="600"/>
              </a:spcBef>
            </a:pPr>
            <a:r>
              <a:rPr lang="ru-RU" sz="1400" cap="none" dirty="0" smtClean="0">
                <a:latin typeface="Times New Roman" panose="02020603050405020304" pitchFamily="18" charset="0"/>
                <a:cs typeface="Times New Roman" panose="02020603050405020304" pitchFamily="18" charset="0"/>
              </a:rPr>
              <a:t>Игра заключается в прохождении 7 этапов, определенных временным промежутком от 22 июня 1941 г. до 9 мая 1945 г.</a:t>
            </a:r>
          </a:p>
          <a:p>
            <a:pPr>
              <a:spcBef>
                <a:spcPts val="600"/>
              </a:spcBef>
            </a:pPr>
            <a:r>
              <a:rPr lang="ru-RU" sz="1400" cap="none" dirty="0" smtClean="0">
                <a:latin typeface="Times New Roman" panose="02020603050405020304" pitchFamily="18" charset="0"/>
                <a:cs typeface="Times New Roman" panose="02020603050405020304" pitchFamily="18" charset="0"/>
              </a:rPr>
              <a:t>На каждом этапе участникам игры предлагается один из трёх вопросов, связанный с соответствующим временным промежутком.</a:t>
            </a:r>
          </a:p>
          <a:p>
            <a:pPr>
              <a:spcBef>
                <a:spcPts val="600"/>
              </a:spcBef>
            </a:pPr>
            <a:r>
              <a:rPr lang="ru-RU" sz="1400" cap="none" dirty="0" smtClean="0">
                <a:latin typeface="Times New Roman" panose="02020603050405020304" pitchFamily="18" charset="0"/>
                <a:cs typeface="Times New Roman" panose="02020603050405020304" pitchFamily="18" charset="0"/>
              </a:rPr>
              <a:t>Вопросы имеют разную степень сложности и разную цену: легкий вопрос (отмечен одной звездочкой) – 5 баллов; средний вопрос (две звездочки) – 10 баллов; сложный вопрос (три звездочки) – 15 баллов.</a:t>
            </a:r>
          </a:p>
          <a:p>
            <a:pPr>
              <a:spcBef>
                <a:spcPts val="600"/>
              </a:spcBef>
            </a:pPr>
            <a:r>
              <a:rPr lang="ru-RU" sz="1400" cap="none" dirty="0" smtClean="0">
                <a:latin typeface="Times New Roman" panose="02020603050405020304" pitchFamily="18" charset="0"/>
                <a:cs typeface="Times New Roman" panose="02020603050405020304" pitchFamily="18" charset="0"/>
              </a:rPr>
              <a:t>На первом этапе первый вопрос будет сложным. Правильно отвечаете – переходите на второй этап и отвечаете снова на сложный вопрос. Если ответ не верный, то остаетесь на текущем этапе и отвечаете на вопрос средний. Если ответ верный – переходите к сложному вопросу следующего этапа. В случае неверного ответа, получаете вопрос легкий. Правильный ответ на него вас приведет к среднему вопросу следующего этапа. Неверный ответ – легкий вопрос следующего этапа.</a:t>
            </a:r>
          </a:p>
          <a:p>
            <a:pPr>
              <a:spcBef>
                <a:spcPts val="600"/>
              </a:spcBef>
            </a:pPr>
            <a:r>
              <a:rPr lang="ru-RU" sz="1400" cap="none" dirty="0" smtClean="0">
                <a:latin typeface="Times New Roman" panose="02020603050405020304" pitchFamily="18" charset="0"/>
                <a:cs typeface="Times New Roman" panose="02020603050405020304" pitchFamily="18" charset="0"/>
              </a:rPr>
              <a:t>На втором этапе правила перехода по вопросам повторяется. При прохождении этапов игры все набранные очки суммируются. </a:t>
            </a:r>
          </a:p>
          <a:p>
            <a:pPr>
              <a:spcBef>
                <a:spcPts val="600"/>
              </a:spcBef>
            </a:pPr>
            <a:r>
              <a:rPr lang="ru-RU" sz="1400" cap="none" dirty="0" smtClean="0">
                <a:latin typeface="Times New Roman" panose="02020603050405020304" pitchFamily="18" charset="0"/>
                <a:cs typeface="Times New Roman" panose="02020603050405020304" pitchFamily="18" charset="0"/>
              </a:rPr>
              <a:t>В конце игры подводится итог: сколько шагов (вопросов)  было сделано к Победе и какой ценой (сколько очков) была завоевана Победа.</a:t>
            </a:r>
          </a:p>
          <a:p>
            <a:pPr>
              <a:spcBef>
                <a:spcPts val="600"/>
              </a:spcBef>
            </a:pPr>
            <a:r>
              <a:rPr lang="ru-RU" sz="1400" cap="none" dirty="0" smtClean="0">
                <a:latin typeface="Times New Roman" panose="02020603050405020304" pitchFamily="18" charset="0"/>
                <a:cs typeface="Times New Roman" panose="02020603050405020304" pitchFamily="18" charset="0"/>
              </a:rPr>
              <a:t>Возможно одновременное участие в игре нескольких команд. В этом случае, каждая команда имеет свой компьютер, то есть возможность независимо от других проходить путь к Победе. Каждая команда должна иметь наблюдателя, который следит за правильностью выполнения условий игры и ведет подсчет баллов. Вопросы вслух не озвучиваются, но допускается объявление о том, что та или иная команда перешла на очередной этап. Побеждает команда, которая быстрее других дойдет до Победы и наберет большее число баллов.   </a:t>
            </a:r>
            <a:endParaRPr lang="ru-RU" sz="14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15811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5 </a:t>
            </a:r>
            <a:r>
              <a:rPr lang="ru-RU" sz="4400" dirty="0" smtClean="0"/>
              <a:t>баллов</a:t>
            </a:r>
            <a:endParaRPr lang="ru-RU" sz="4400" dirty="0"/>
          </a:p>
        </p:txBody>
      </p:sp>
      <p:sp>
        <p:nvSpPr>
          <p:cNvPr id="4" name="TextBox 3"/>
          <p:cNvSpPr txBox="1"/>
          <p:nvPr/>
        </p:nvSpPr>
        <p:spPr>
          <a:xfrm>
            <a:off x="148728" y="5543699"/>
            <a:ext cx="11246893" cy="954107"/>
          </a:xfrm>
          <a:prstGeom prst="rect">
            <a:avLst/>
          </a:prstGeom>
          <a:noFill/>
        </p:spPr>
        <p:txBody>
          <a:bodyPr wrap="square" rtlCol="0">
            <a:spAutoFit/>
          </a:bodyPr>
          <a:lstStyle/>
          <a:p>
            <a:pPr algn="ctr"/>
            <a:r>
              <a:rPr lang="ru-RU" sz="2800" dirty="0" smtClean="0"/>
              <a:t>6 этап. Разгром немецко-фашистских войск на правобережной Украине. 24 декабря 1943 г. – 17 апреля 1944 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931717" y="164084"/>
            <a:ext cx="1269377" cy="1223008"/>
          </a:xfrm>
          <a:prstGeom prst="ellipse">
            <a:avLst/>
          </a:prstGeom>
          <a:ln>
            <a:noFill/>
          </a:ln>
          <a:effectLst>
            <a:softEdge rad="112500"/>
          </a:effectLst>
        </p:spPr>
      </p:pic>
      <p:sp>
        <p:nvSpPr>
          <p:cNvPr id="15" name="TextBox 14"/>
          <p:cNvSpPr txBox="1"/>
          <p:nvPr/>
        </p:nvSpPr>
        <p:spPr>
          <a:xfrm>
            <a:off x="2292345" y="1415941"/>
            <a:ext cx="3715612" cy="2554545"/>
          </a:xfrm>
          <a:prstGeom prst="rect">
            <a:avLst/>
          </a:prstGeom>
          <a:noFill/>
        </p:spPr>
        <p:txBody>
          <a:bodyPr wrap="square" rtlCol="0">
            <a:spAutoFit/>
          </a:bodyPr>
          <a:lstStyle/>
          <a:p>
            <a:r>
              <a:rPr lang="ru-RU" sz="2000" dirty="0"/>
              <a:t>Особо отличился при форсировании реки </a:t>
            </a:r>
            <a:r>
              <a:rPr lang="ru-RU" sz="2000" dirty="0" smtClean="0"/>
              <a:t>Днепр</a:t>
            </a:r>
            <a:r>
              <a:rPr lang="ru-RU" sz="2000" dirty="0"/>
              <a:t> </a:t>
            </a:r>
            <a:r>
              <a:rPr lang="ru-RU" sz="2000" dirty="0" smtClean="0"/>
              <a:t>еще один из жителей нашего Тугулымского района. Он героически сражался, был </a:t>
            </a:r>
            <a:r>
              <a:rPr lang="ru-RU" sz="2000" dirty="0"/>
              <a:t>дважды ранен, но оставил поле боя только тогда, когда не мог двигаться</a:t>
            </a:r>
            <a:r>
              <a:rPr lang="ru-RU" sz="2000" dirty="0" smtClean="0"/>
              <a:t>.</a:t>
            </a:r>
            <a:r>
              <a:rPr lang="ru-RU" sz="2000" dirty="0"/>
              <a:t> </a:t>
            </a:r>
            <a:r>
              <a:rPr lang="ru-RU" sz="2000" dirty="0" smtClean="0"/>
              <a:t>Назовите его.</a:t>
            </a:r>
            <a:endParaRPr lang="ru-RU" sz="2000" dirty="0"/>
          </a:p>
        </p:txBody>
      </p:sp>
      <p:sp>
        <p:nvSpPr>
          <p:cNvPr id="18" name="TextBox 17">
            <a:hlinkClick r:id="rId3" action="ppaction://hlinksldjump"/>
          </p:cNvPr>
          <p:cNvSpPr txBox="1"/>
          <p:nvPr/>
        </p:nvSpPr>
        <p:spPr>
          <a:xfrm>
            <a:off x="3229442" y="4787049"/>
            <a:ext cx="277851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Герой Советского Союза</a:t>
            </a:r>
          </a:p>
          <a:p>
            <a:pPr algn="ctr"/>
            <a:r>
              <a:rPr lang="ru-RU" b="1" dirty="0" smtClean="0">
                <a:latin typeface="Times New Roman" panose="02020603050405020304" pitchFamily="18" charset="0"/>
                <a:cs typeface="Times New Roman" panose="02020603050405020304" pitchFamily="18" charset="0"/>
              </a:rPr>
              <a:t>И.И. </a:t>
            </a:r>
            <a:r>
              <a:rPr lang="ru-RU" b="1" dirty="0" err="1" smtClean="0">
                <a:latin typeface="Times New Roman" panose="02020603050405020304" pitchFamily="18" charset="0"/>
                <a:cs typeface="Times New Roman" panose="02020603050405020304" pitchFamily="18" charset="0"/>
              </a:rPr>
              <a:t>Федюнинский</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3" action="ppaction://hlinksldjump"/>
          </p:cNvPr>
          <p:cNvSpPr txBox="1"/>
          <p:nvPr/>
        </p:nvSpPr>
        <p:spPr>
          <a:xfrm>
            <a:off x="148728" y="4787049"/>
            <a:ext cx="28938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Герой Советского Союза</a:t>
            </a:r>
          </a:p>
          <a:p>
            <a:pPr algn="ctr"/>
            <a:r>
              <a:rPr lang="ru-RU" b="1" dirty="0" smtClean="0">
                <a:latin typeface="Times New Roman" panose="02020603050405020304" pitchFamily="18" charset="0"/>
                <a:cs typeface="Times New Roman" panose="02020603050405020304" pitchFamily="18" charset="0"/>
              </a:rPr>
              <a:t>Н.И. Кузнецов</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3" action="ppaction://hlinksldjump"/>
          </p:cNvPr>
          <p:cNvSpPr txBox="1"/>
          <p:nvPr/>
        </p:nvSpPr>
        <p:spPr>
          <a:xfrm>
            <a:off x="148728" y="3986792"/>
            <a:ext cx="28967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Герой Советского Союза Е.С. Белопухов</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4" action="ppaction://hlinksldjump"/>
          </p:cNvPr>
          <p:cNvSpPr txBox="1"/>
          <p:nvPr/>
        </p:nvSpPr>
        <p:spPr>
          <a:xfrm>
            <a:off x="3227991" y="3970486"/>
            <a:ext cx="277996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Герой Советского Союза М.С. Теплоухов</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1396" r="16847" b="22320"/>
          <a:stretch/>
        </p:blipFill>
        <p:spPr>
          <a:xfrm>
            <a:off x="6100657" y="1340180"/>
            <a:ext cx="5463814" cy="4093200"/>
          </a:xfrm>
          <a:prstGeom prst="rect">
            <a:avLst/>
          </a:prstGeom>
        </p:spPr>
      </p:pic>
      <p:pic>
        <p:nvPicPr>
          <p:cNvPr id="13" name="Рисунок 12"/>
          <p:cNvPicPr/>
          <p:nvPr/>
        </p:nvPicPr>
        <p:blipFill>
          <a:blip r:embed="rId6">
            <a:extLst>
              <a:ext uri="{28A0092B-C50C-407E-A947-70E740481C1C}">
                <a14:useLocalDpi xmlns:a14="http://schemas.microsoft.com/office/drawing/2010/main" val="0"/>
              </a:ext>
            </a:extLst>
          </a:blip>
          <a:srcRect/>
          <a:stretch>
            <a:fillRect/>
          </a:stretch>
        </p:blipFill>
        <p:spPr bwMode="auto">
          <a:xfrm>
            <a:off x="273398" y="1420467"/>
            <a:ext cx="1927696" cy="2552632"/>
          </a:xfrm>
          <a:prstGeom prst="rect">
            <a:avLst/>
          </a:prstGeom>
          <a:noFill/>
          <a:effectLst>
            <a:softEdge rad="63500"/>
          </a:effectLst>
        </p:spPr>
      </p:pic>
    </p:spTree>
    <p:extLst>
      <p:ext uri="{BB962C8B-B14F-4D97-AF65-F5344CB8AC3E}">
        <p14:creationId xmlns:p14="http://schemas.microsoft.com/office/powerpoint/2010/main" val="17484170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15 </a:t>
            </a:r>
            <a:r>
              <a:rPr lang="ru-RU" sz="4400" dirty="0" smtClean="0"/>
              <a:t>баллов</a:t>
            </a:r>
            <a:endParaRPr lang="ru-RU" sz="4400" dirty="0"/>
          </a:p>
        </p:txBody>
      </p:sp>
      <p:sp>
        <p:nvSpPr>
          <p:cNvPr id="4" name="TextBox 3"/>
          <p:cNvSpPr txBox="1"/>
          <p:nvPr/>
        </p:nvSpPr>
        <p:spPr>
          <a:xfrm>
            <a:off x="148728" y="5543699"/>
            <a:ext cx="11246893" cy="954107"/>
          </a:xfrm>
          <a:prstGeom prst="rect">
            <a:avLst/>
          </a:prstGeom>
          <a:noFill/>
        </p:spPr>
        <p:txBody>
          <a:bodyPr wrap="square" rtlCol="0">
            <a:spAutoFit/>
          </a:bodyPr>
          <a:lstStyle/>
          <a:p>
            <a:pPr algn="ctr"/>
            <a:r>
              <a:rPr lang="ru-RU" sz="2800" dirty="0" smtClean="0"/>
              <a:t>7 этап. Освобождение стран Восточной Европы и Берлинская наступательная операция. Лето 1944 – 9 мая 1945 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51111" y="128563"/>
            <a:ext cx="1269377" cy="1223008"/>
          </a:xfrm>
          <a:prstGeom prst="ellipse">
            <a:avLst/>
          </a:prstGeom>
          <a:ln>
            <a:noFill/>
          </a:ln>
          <a:effectLst>
            <a:softEdge rad="112500"/>
          </a:effectLst>
        </p:spPr>
      </p:pic>
      <p:pic>
        <p:nvPicPr>
          <p:cNvPr id="10"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1726578" y="128563"/>
            <a:ext cx="1269377" cy="1223008"/>
          </a:xfrm>
          <a:prstGeom prst="ellipse">
            <a:avLst/>
          </a:prstGeom>
          <a:ln>
            <a:noFill/>
          </a:ln>
          <a:effectLst>
            <a:softEdge rad="112500"/>
          </a:effectLst>
        </p:spPr>
      </p:pic>
      <p:pic>
        <p:nvPicPr>
          <p:cNvPr id="11"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888845" y="495442"/>
            <a:ext cx="1269377" cy="1223008"/>
          </a:xfrm>
          <a:prstGeom prst="ellipse">
            <a:avLst/>
          </a:prstGeom>
          <a:ln>
            <a:noFill/>
          </a:ln>
          <a:effectLst>
            <a:softEdge rad="112500"/>
          </a:effectLst>
        </p:spPr>
      </p:pic>
      <p:sp>
        <p:nvSpPr>
          <p:cNvPr id="15" name="TextBox 14"/>
          <p:cNvSpPr txBox="1"/>
          <p:nvPr/>
        </p:nvSpPr>
        <p:spPr>
          <a:xfrm>
            <a:off x="2133501" y="1927513"/>
            <a:ext cx="3717263" cy="2246769"/>
          </a:xfrm>
          <a:prstGeom prst="rect">
            <a:avLst/>
          </a:prstGeom>
          <a:noFill/>
        </p:spPr>
        <p:txBody>
          <a:bodyPr wrap="square" rtlCol="0">
            <a:spAutoFit/>
          </a:bodyPr>
          <a:lstStyle/>
          <a:p>
            <a:r>
              <a:rPr lang="ru-RU" sz="2000" dirty="0" smtClean="0"/>
              <a:t>В боях за освобождение стран Восточной Европы участвовал Ф.Г. Марков? За героические действия на территории одной из стран он был награжден орденами Славы </a:t>
            </a:r>
            <a:r>
              <a:rPr lang="en-US" sz="2000" dirty="0" smtClean="0"/>
              <a:t>II</a:t>
            </a:r>
            <a:r>
              <a:rPr lang="ru-RU" sz="2000" dirty="0" smtClean="0"/>
              <a:t> и </a:t>
            </a:r>
            <a:r>
              <a:rPr lang="en-US" sz="2000" dirty="0" smtClean="0"/>
              <a:t>I</a:t>
            </a:r>
            <a:r>
              <a:rPr lang="ru-RU" sz="2000" dirty="0" smtClean="0"/>
              <a:t> степеней.  Назовите эту страну.</a:t>
            </a:r>
            <a:endParaRPr lang="ru-RU" sz="2000" dirty="0"/>
          </a:p>
        </p:txBody>
      </p:sp>
      <p:sp>
        <p:nvSpPr>
          <p:cNvPr id="18" name="TextBox 17">
            <a:hlinkClick r:id="rId3" action="ppaction://hlinksldjump"/>
          </p:cNvPr>
          <p:cNvSpPr txBox="1"/>
          <p:nvPr/>
        </p:nvSpPr>
        <p:spPr>
          <a:xfrm>
            <a:off x="3226542" y="5027091"/>
            <a:ext cx="268726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Восточная Пруссия</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4" action="ppaction://hlinksldjump"/>
          </p:cNvPr>
          <p:cNvSpPr txBox="1"/>
          <p:nvPr/>
        </p:nvSpPr>
        <p:spPr>
          <a:xfrm>
            <a:off x="148728" y="5027091"/>
            <a:ext cx="289386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Чехословакия</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4" action="ppaction://hlinksldjump"/>
          </p:cNvPr>
          <p:cNvSpPr txBox="1"/>
          <p:nvPr/>
        </p:nvSpPr>
        <p:spPr>
          <a:xfrm>
            <a:off x="145828" y="4519671"/>
            <a:ext cx="289676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Венгрия</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4" action="ppaction://hlinksldjump"/>
          </p:cNvPr>
          <p:cNvSpPr txBox="1"/>
          <p:nvPr/>
        </p:nvSpPr>
        <p:spPr>
          <a:xfrm>
            <a:off x="3204674" y="4501630"/>
            <a:ext cx="268726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Румыния</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17591" t="10952" r="14890" b="25315"/>
          <a:stretch/>
        </p:blipFill>
        <p:spPr>
          <a:xfrm>
            <a:off x="6100657" y="1345155"/>
            <a:ext cx="5436920" cy="4088225"/>
          </a:xfrm>
          <a:prstGeom prst="rect">
            <a:avLst/>
          </a:prstGeom>
        </p:spPr>
      </p:pic>
      <p:pic>
        <p:nvPicPr>
          <p:cNvPr id="14" name="Рисунок 13"/>
          <p:cNvPicPr>
            <a:picLocks noChangeAspect="1"/>
          </p:cNvPicPr>
          <p:nvPr/>
        </p:nvPicPr>
        <p:blipFill rotWithShape="1">
          <a:blip r:embed="rId5">
            <a:extLst>
              <a:ext uri="{28A0092B-C50C-407E-A947-70E740481C1C}">
                <a14:useLocalDpi xmlns:a14="http://schemas.microsoft.com/office/drawing/2010/main" val="0"/>
              </a:ext>
            </a:extLst>
          </a:blip>
          <a:srcRect l="4897" t="2699" r="27918" b="92587"/>
          <a:stretch/>
        </p:blipFill>
        <p:spPr>
          <a:xfrm>
            <a:off x="6100657" y="1055737"/>
            <a:ext cx="5410025" cy="302416"/>
          </a:xfrm>
          <a:prstGeom prst="rect">
            <a:avLst/>
          </a:prstGeom>
        </p:spPr>
      </p:pic>
      <p:pic>
        <p:nvPicPr>
          <p:cNvPr id="17" name="Рисунок 16"/>
          <p:cNvPicPr/>
          <p:nvPr/>
        </p:nvPicPr>
        <p:blipFill>
          <a:blip r:embed="rId6">
            <a:extLst>
              <a:ext uri="{28A0092B-C50C-407E-A947-70E740481C1C}">
                <a14:useLocalDpi xmlns:a14="http://schemas.microsoft.com/office/drawing/2010/main" val="0"/>
              </a:ext>
            </a:extLst>
          </a:blip>
          <a:srcRect/>
          <a:stretch>
            <a:fillRect/>
          </a:stretch>
        </p:blipFill>
        <p:spPr bwMode="auto">
          <a:xfrm>
            <a:off x="211229" y="1938054"/>
            <a:ext cx="1797325" cy="2299626"/>
          </a:xfrm>
          <a:prstGeom prst="rect">
            <a:avLst/>
          </a:prstGeom>
          <a:noFill/>
          <a:effectLst>
            <a:softEdge rad="63500"/>
          </a:effectLst>
        </p:spPr>
      </p:pic>
    </p:spTree>
    <p:extLst>
      <p:ext uri="{BB962C8B-B14F-4D97-AF65-F5344CB8AC3E}">
        <p14:creationId xmlns:p14="http://schemas.microsoft.com/office/powerpoint/2010/main" val="36370923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10 </a:t>
            </a:r>
            <a:r>
              <a:rPr lang="ru-RU" sz="4400" dirty="0" smtClean="0"/>
              <a:t>баллов</a:t>
            </a:r>
            <a:endParaRPr lang="ru-RU" sz="4400" dirty="0"/>
          </a:p>
        </p:txBody>
      </p:sp>
      <p:sp>
        <p:nvSpPr>
          <p:cNvPr id="4" name="TextBox 3"/>
          <p:cNvSpPr txBox="1"/>
          <p:nvPr/>
        </p:nvSpPr>
        <p:spPr>
          <a:xfrm>
            <a:off x="148728" y="5543699"/>
            <a:ext cx="11246893" cy="954107"/>
          </a:xfrm>
          <a:prstGeom prst="rect">
            <a:avLst/>
          </a:prstGeom>
          <a:noFill/>
        </p:spPr>
        <p:txBody>
          <a:bodyPr wrap="square" rtlCol="0">
            <a:spAutoFit/>
          </a:bodyPr>
          <a:lstStyle/>
          <a:p>
            <a:pPr algn="ctr"/>
            <a:r>
              <a:rPr lang="ru-RU" sz="2800" dirty="0" smtClean="0"/>
              <a:t>7 этап. Освобождение стран Восточной Европы и Берлинская наступательная операция. Лето 1944 – 9 мая 1945 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297028" y="164084"/>
            <a:ext cx="1269377" cy="1223008"/>
          </a:xfrm>
          <a:prstGeom prst="ellipse">
            <a:avLst/>
          </a:prstGeom>
          <a:ln>
            <a:noFill/>
          </a:ln>
          <a:effectLst>
            <a:softEdge rad="112500"/>
          </a:effectLst>
        </p:spPr>
      </p:pic>
      <p:pic>
        <p:nvPicPr>
          <p:cNvPr id="10"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1489311" y="164084"/>
            <a:ext cx="1269377" cy="1223008"/>
          </a:xfrm>
          <a:prstGeom prst="ellipse">
            <a:avLst/>
          </a:prstGeom>
          <a:ln>
            <a:noFill/>
          </a:ln>
          <a:effectLst>
            <a:softEdge rad="112500"/>
          </a:effectLst>
        </p:spPr>
      </p:pic>
      <p:sp>
        <p:nvSpPr>
          <p:cNvPr id="15" name="TextBox 14"/>
          <p:cNvSpPr txBox="1"/>
          <p:nvPr/>
        </p:nvSpPr>
        <p:spPr>
          <a:xfrm>
            <a:off x="2883635" y="2049559"/>
            <a:ext cx="3217022" cy="1938992"/>
          </a:xfrm>
          <a:prstGeom prst="rect">
            <a:avLst/>
          </a:prstGeom>
          <a:noFill/>
        </p:spPr>
        <p:txBody>
          <a:bodyPr wrap="square" rtlCol="0">
            <a:spAutoFit/>
          </a:bodyPr>
          <a:lstStyle/>
          <a:p>
            <a:r>
              <a:rPr lang="ru-RU" sz="2000" dirty="0" smtClean="0"/>
              <a:t>Какого числа советские войска овладели столицей Австрии – городом Веной. Она была полностью освобождена от гитлеровских войск. </a:t>
            </a:r>
            <a:endParaRPr lang="ru-RU" sz="2000" dirty="0"/>
          </a:p>
        </p:txBody>
      </p:sp>
      <p:sp>
        <p:nvSpPr>
          <p:cNvPr id="18" name="TextBox 17">
            <a:hlinkClick r:id="rId3" action="ppaction://hlinksldjump"/>
          </p:cNvPr>
          <p:cNvSpPr txBox="1"/>
          <p:nvPr/>
        </p:nvSpPr>
        <p:spPr>
          <a:xfrm>
            <a:off x="3226542" y="5027091"/>
            <a:ext cx="268726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2 мая 1945 г.</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3" action="ppaction://hlinksldjump"/>
          </p:cNvPr>
          <p:cNvSpPr txBox="1"/>
          <p:nvPr/>
        </p:nvSpPr>
        <p:spPr>
          <a:xfrm>
            <a:off x="148728" y="5027091"/>
            <a:ext cx="289386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5 апреля 1945 г. </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3" action="ppaction://hlinksldjump"/>
          </p:cNvPr>
          <p:cNvSpPr txBox="1"/>
          <p:nvPr/>
        </p:nvSpPr>
        <p:spPr>
          <a:xfrm>
            <a:off x="145828" y="4519671"/>
            <a:ext cx="289676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11 марта 1945 г.</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4" action="ppaction://hlinksldjump"/>
          </p:cNvPr>
          <p:cNvSpPr txBox="1"/>
          <p:nvPr/>
        </p:nvSpPr>
        <p:spPr>
          <a:xfrm>
            <a:off x="3204674" y="4501630"/>
            <a:ext cx="268726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13 апреля 1945 г.</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17591" t="10952" r="14890" b="25315"/>
          <a:stretch/>
        </p:blipFill>
        <p:spPr>
          <a:xfrm>
            <a:off x="6100657" y="1345155"/>
            <a:ext cx="5436920" cy="4088225"/>
          </a:xfrm>
          <a:prstGeom prst="rect">
            <a:avLst/>
          </a:prstGeom>
        </p:spPr>
      </p:pic>
      <p:pic>
        <p:nvPicPr>
          <p:cNvPr id="14" name="Рисунок 13"/>
          <p:cNvPicPr>
            <a:picLocks noChangeAspect="1"/>
          </p:cNvPicPr>
          <p:nvPr/>
        </p:nvPicPr>
        <p:blipFill rotWithShape="1">
          <a:blip r:embed="rId5">
            <a:extLst>
              <a:ext uri="{28A0092B-C50C-407E-A947-70E740481C1C}">
                <a14:useLocalDpi xmlns:a14="http://schemas.microsoft.com/office/drawing/2010/main" val="0"/>
              </a:ext>
            </a:extLst>
          </a:blip>
          <a:srcRect l="4897" t="2699" r="27918" b="92587"/>
          <a:stretch/>
        </p:blipFill>
        <p:spPr>
          <a:xfrm>
            <a:off x="6100657" y="1055737"/>
            <a:ext cx="5410025" cy="302416"/>
          </a:xfrm>
          <a:prstGeom prst="rect">
            <a:avLst/>
          </a:prstGeom>
        </p:spPr>
      </p:pic>
      <p:pic>
        <p:nvPicPr>
          <p:cNvPr id="17" name="Рисунок 16"/>
          <p:cNvPicPr/>
          <p:nvPr/>
        </p:nvPicPr>
        <p:blipFill>
          <a:blip r:embed="rId6">
            <a:extLst>
              <a:ext uri="{28A0092B-C50C-407E-A947-70E740481C1C}">
                <a14:useLocalDpi xmlns:a14="http://schemas.microsoft.com/office/drawing/2010/main" val="0"/>
              </a:ext>
            </a:extLst>
          </a:blip>
          <a:stretch>
            <a:fillRect/>
          </a:stretch>
        </p:blipFill>
        <p:spPr bwMode="auto">
          <a:xfrm>
            <a:off x="145828" y="1918213"/>
            <a:ext cx="2737807" cy="2265090"/>
          </a:xfrm>
          <a:prstGeom prst="rect">
            <a:avLst/>
          </a:prstGeom>
          <a:noFill/>
          <a:effectLst>
            <a:softEdge rad="63500"/>
          </a:effectLst>
        </p:spPr>
      </p:pic>
    </p:spTree>
    <p:extLst>
      <p:ext uri="{BB962C8B-B14F-4D97-AF65-F5344CB8AC3E}">
        <p14:creationId xmlns:p14="http://schemas.microsoft.com/office/powerpoint/2010/main" val="28164029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5 </a:t>
            </a:r>
            <a:r>
              <a:rPr lang="ru-RU" sz="4400" dirty="0" smtClean="0"/>
              <a:t>баллов</a:t>
            </a:r>
            <a:endParaRPr lang="ru-RU" sz="4400" dirty="0"/>
          </a:p>
        </p:txBody>
      </p:sp>
      <p:sp>
        <p:nvSpPr>
          <p:cNvPr id="4" name="TextBox 3"/>
          <p:cNvSpPr txBox="1"/>
          <p:nvPr/>
        </p:nvSpPr>
        <p:spPr>
          <a:xfrm>
            <a:off x="148728" y="5543699"/>
            <a:ext cx="11246893" cy="954107"/>
          </a:xfrm>
          <a:prstGeom prst="rect">
            <a:avLst/>
          </a:prstGeom>
          <a:noFill/>
        </p:spPr>
        <p:txBody>
          <a:bodyPr wrap="square" rtlCol="0">
            <a:spAutoFit/>
          </a:bodyPr>
          <a:lstStyle/>
          <a:p>
            <a:pPr algn="ctr"/>
            <a:r>
              <a:rPr lang="ru-RU" sz="2800" dirty="0" smtClean="0"/>
              <a:t>7 этап. Освобождение стран Восточной Европы и Берлинская наступательная операция. Лето 1944 – 9 мая 1945 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959520" y="164084"/>
            <a:ext cx="1269377" cy="1223008"/>
          </a:xfrm>
          <a:prstGeom prst="ellipse">
            <a:avLst/>
          </a:prstGeom>
          <a:ln>
            <a:noFill/>
          </a:ln>
          <a:effectLst>
            <a:softEdge rad="112500"/>
          </a:effectLst>
        </p:spPr>
      </p:pic>
      <p:sp>
        <p:nvSpPr>
          <p:cNvPr id="15" name="TextBox 14"/>
          <p:cNvSpPr txBox="1"/>
          <p:nvPr/>
        </p:nvSpPr>
        <p:spPr>
          <a:xfrm>
            <a:off x="3282963" y="1772660"/>
            <a:ext cx="2575871" cy="1938992"/>
          </a:xfrm>
          <a:prstGeom prst="rect">
            <a:avLst/>
          </a:prstGeom>
          <a:noFill/>
        </p:spPr>
        <p:txBody>
          <a:bodyPr wrap="square" rtlCol="0">
            <a:spAutoFit/>
          </a:bodyPr>
          <a:lstStyle/>
          <a:p>
            <a:r>
              <a:rPr lang="ru-RU" sz="2400" dirty="0" smtClean="0"/>
              <a:t>Кто из советских воинов водрузил на Рейхстаге Красное знамя Победы? </a:t>
            </a:r>
            <a:endParaRPr lang="ru-RU" sz="2400" dirty="0"/>
          </a:p>
        </p:txBody>
      </p:sp>
      <p:sp>
        <p:nvSpPr>
          <p:cNvPr id="18" name="TextBox 17">
            <a:hlinkClick r:id="rId3" action="ppaction://hlinksldjump"/>
          </p:cNvPr>
          <p:cNvSpPr txBox="1"/>
          <p:nvPr/>
        </p:nvSpPr>
        <p:spPr>
          <a:xfrm>
            <a:off x="3204673" y="4853793"/>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В.П. </a:t>
            </a:r>
            <a:r>
              <a:rPr lang="ru-RU" b="1" dirty="0" err="1" smtClean="0">
                <a:latin typeface="Times New Roman" panose="02020603050405020304" pitchFamily="18" charset="0"/>
                <a:cs typeface="Times New Roman" panose="02020603050405020304" pitchFamily="18" charset="0"/>
              </a:rPr>
              <a:t>Тегенцев</a:t>
            </a:r>
            <a:r>
              <a:rPr lang="ru-RU" b="1" dirty="0" smtClean="0">
                <a:latin typeface="Times New Roman" panose="02020603050405020304" pitchFamily="18" charset="0"/>
                <a:cs typeface="Times New Roman" panose="02020603050405020304" pitchFamily="18" charset="0"/>
              </a:rPr>
              <a:t> и </a:t>
            </a:r>
          </a:p>
          <a:p>
            <a:pPr algn="ctr"/>
            <a:r>
              <a:rPr lang="ru-RU" b="1" dirty="0" smtClean="0">
                <a:latin typeface="Times New Roman" panose="02020603050405020304" pitchFamily="18" charset="0"/>
                <a:cs typeface="Times New Roman" panose="02020603050405020304" pitchFamily="18" charset="0"/>
              </a:rPr>
              <a:t>С.П. Горбунов</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3" action="ppaction://hlinksldjump"/>
          </p:cNvPr>
          <p:cNvSpPr txBox="1"/>
          <p:nvPr/>
        </p:nvSpPr>
        <p:spPr>
          <a:xfrm>
            <a:off x="147276" y="4853794"/>
            <a:ext cx="28938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А.И. Вяткин и </a:t>
            </a:r>
          </a:p>
          <a:p>
            <a:pPr algn="ctr"/>
            <a:r>
              <a:rPr lang="ru-RU" b="1" dirty="0" smtClean="0">
                <a:latin typeface="Times New Roman" panose="02020603050405020304" pitchFamily="18" charset="0"/>
                <a:cs typeface="Times New Roman" panose="02020603050405020304" pitchFamily="18" charset="0"/>
              </a:rPr>
              <a:t>А.С. Кузнецов</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3" action="ppaction://hlinksldjump"/>
          </p:cNvPr>
          <p:cNvSpPr txBox="1"/>
          <p:nvPr/>
        </p:nvSpPr>
        <p:spPr>
          <a:xfrm>
            <a:off x="145828" y="4097144"/>
            <a:ext cx="28967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М. Егоров и </a:t>
            </a:r>
          </a:p>
          <a:p>
            <a:pPr algn="ctr"/>
            <a:r>
              <a:rPr lang="ru-RU" b="1" dirty="0" smtClean="0">
                <a:latin typeface="Times New Roman" panose="02020603050405020304" pitchFamily="18" charset="0"/>
                <a:cs typeface="Times New Roman" panose="02020603050405020304" pitchFamily="18" charset="0"/>
              </a:rPr>
              <a:t>М. </a:t>
            </a:r>
            <a:r>
              <a:rPr lang="ru-RU" b="1" dirty="0" err="1" smtClean="0">
                <a:latin typeface="Times New Roman" panose="02020603050405020304" pitchFamily="18" charset="0"/>
                <a:cs typeface="Times New Roman" panose="02020603050405020304" pitchFamily="18" charset="0"/>
              </a:rPr>
              <a:t>Кантария</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3" action="ppaction://hlinksldjump"/>
          </p:cNvPr>
          <p:cNvSpPr txBox="1"/>
          <p:nvPr/>
        </p:nvSpPr>
        <p:spPr>
          <a:xfrm>
            <a:off x="3204673" y="4097220"/>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Г.П. Сабуров и Н.Х. </a:t>
            </a:r>
            <a:r>
              <a:rPr lang="ru-RU" b="1" dirty="0" err="1" smtClean="0">
                <a:latin typeface="Times New Roman" panose="02020603050405020304" pitchFamily="18" charset="0"/>
                <a:cs typeface="Times New Roman" panose="02020603050405020304" pitchFamily="18" charset="0"/>
              </a:rPr>
              <a:t>Хазипов</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l="17591" t="10952" r="14890" b="25315"/>
          <a:stretch/>
        </p:blipFill>
        <p:spPr>
          <a:xfrm>
            <a:off x="6100657" y="1345155"/>
            <a:ext cx="5436920" cy="4088225"/>
          </a:xfrm>
          <a:prstGeom prst="rect">
            <a:avLst/>
          </a:prstGeom>
        </p:spPr>
      </p:pic>
      <p:pic>
        <p:nvPicPr>
          <p:cNvPr id="14" name="Рисунок 13"/>
          <p:cNvPicPr>
            <a:picLocks noChangeAspect="1"/>
          </p:cNvPicPr>
          <p:nvPr/>
        </p:nvPicPr>
        <p:blipFill rotWithShape="1">
          <a:blip r:embed="rId4">
            <a:extLst>
              <a:ext uri="{28A0092B-C50C-407E-A947-70E740481C1C}">
                <a14:useLocalDpi xmlns:a14="http://schemas.microsoft.com/office/drawing/2010/main" val="0"/>
              </a:ext>
            </a:extLst>
          </a:blip>
          <a:srcRect l="4897" t="2699" r="27918" b="92587"/>
          <a:stretch/>
        </p:blipFill>
        <p:spPr>
          <a:xfrm>
            <a:off x="6100657" y="1055737"/>
            <a:ext cx="5410025" cy="302416"/>
          </a:xfrm>
          <a:prstGeom prst="rect">
            <a:avLst/>
          </a:prstGeom>
        </p:spPr>
      </p:pic>
      <p:pic>
        <p:nvPicPr>
          <p:cNvPr id="17" name="Рисунок 16"/>
          <p:cNvPicPr/>
          <p:nvPr/>
        </p:nvPicPr>
        <p:blipFill>
          <a:blip r:embed="rId5">
            <a:extLst>
              <a:ext uri="{28A0092B-C50C-407E-A947-70E740481C1C}">
                <a14:useLocalDpi xmlns:a14="http://schemas.microsoft.com/office/drawing/2010/main" val="0"/>
              </a:ext>
            </a:extLst>
          </a:blip>
          <a:stretch>
            <a:fillRect/>
          </a:stretch>
        </p:blipFill>
        <p:spPr bwMode="auto">
          <a:xfrm>
            <a:off x="145829" y="1551095"/>
            <a:ext cx="3083316" cy="2382122"/>
          </a:xfrm>
          <a:prstGeom prst="rect">
            <a:avLst/>
          </a:prstGeom>
          <a:noFill/>
          <a:effectLst>
            <a:softEdge rad="63500"/>
          </a:effectLst>
        </p:spPr>
      </p:pic>
    </p:spTree>
    <p:extLst>
      <p:ext uri="{BB962C8B-B14F-4D97-AF65-F5344CB8AC3E}">
        <p14:creationId xmlns:p14="http://schemas.microsoft.com/office/powerpoint/2010/main" val="41189287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4412" t="6878" r="3075" b="6854"/>
          <a:stretch/>
        </p:blipFill>
        <p:spPr>
          <a:xfrm>
            <a:off x="-121025" y="67235"/>
            <a:ext cx="12112805" cy="6458897"/>
          </a:xfrm>
          <a:prstGeom prst="rect">
            <a:avLst/>
          </a:prstGeom>
          <a:ln>
            <a:noFill/>
          </a:ln>
          <a:effectLst>
            <a:softEdge rad="112500"/>
          </a:effectLst>
        </p:spPr>
      </p:pic>
    </p:spTree>
    <p:extLst>
      <p:ext uri="{BB962C8B-B14F-4D97-AF65-F5344CB8AC3E}">
        <p14:creationId xmlns:p14="http://schemas.microsoft.com/office/powerpoint/2010/main" val="2419082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2" y="121024"/>
            <a:ext cx="10396882" cy="1151965"/>
          </a:xfrm>
        </p:spPr>
        <p:txBody>
          <a:bodyPr/>
          <a:lstStyle/>
          <a:p>
            <a:r>
              <a:rPr lang="ru-RU" dirty="0" smtClean="0"/>
              <a:t>Ответы на Вопросы</a:t>
            </a:r>
            <a:endParaRPr lang="ru-RU" dirty="0"/>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1507701219"/>
              </p:ext>
            </p:extLst>
          </p:nvPr>
        </p:nvGraphicFramePr>
        <p:xfrm>
          <a:off x="685802" y="1169893"/>
          <a:ext cx="10771092" cy="4303584"/>
        </p:xfrm>
        <a:graphic>
          <a:graphicData uri="http://schemas.openxmlformats.org/drawingml/2006/table">
            <a:tbl>
              <a:tblPr firstRow="1" firstCol="1" bandRow="1">
                <a:tableStyleId>{2D5ABB26-0587-4C30-8999-92F81FD0307C}</a:tableStyleId>
              </a:tblPr>
              <a:tblGrid>
                <a:gridCol w="7718610"/>
                <a:gridCol w="3052482"/>
              </a:tblGrid>
              <a:tr h="717264">
                <a:tc>
                  <a:txBody>
                    <a:bodyPr/>
                    <a:lstStyle/>
                    <a:p>
                      <a:pPr>
                        <a:lnSpc>
                          <a:spcPct val="107000"/>
                        </a:lnSpc>
                        <a:spcAft>
                          <a:spcPts val="0"/>
                        </a:spcAft>
                      </a:pPr>
                      <a:r>
                        <a:rPr lang="ru-RU" sz="2000" dirty="0">
                          <a:effectLst/>
                          <a:latin typeface="Times New Roman" panose="02020603050405020304" pitchFamily="18" charset="0"/>
                          <a:cs typeface="Times New Roman" panose="02020603050405020304" pitchFamily="18" charset="0"/>
                        </a:rPr>
                        <a:t>Где встретил начало Великой Отечественной войны наш земляк, военачальник Иван Иванович </a:t>
                      </a:r>
                      <a:r>
                        <a:rPr lang="ru-RU" sz="2000" dirty="0" err="1">
                          <a:effectLst/>
                          <a:latin typeface="Times New Roman" panose="02020603050405020304" pitchFamily="18" charset="0"/>
                          <a:cs typeface="Times New Roman" panose="02020603050405020304" pitchFamily="18" charset="0"/>
                        </a:rPr>
                        <a:t>Федюнинский</a:t>
                      </a:r>
                      <a:r>
                        <a:rPr lang="ru-RU" sz="2000" dirty="0">
                          <a:effectLst/>
                          <a:latin typeface="Times New Roman" panose="02020603050405020304" pitchFamily="18" charset="0"/>
                          <a:cs typeface="Times New Roman" panose="02020603050405020304" pitchFamily="18" charset="0"/>
                        </a:rPr>
                        <a:t>?</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2" marR="58022" marT="0" marB="0" anchor="ctr">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2000" dirty="0">
                          <a:effectLst/>
                          <a:latin typeface="Times New Roman" panose="02020603050405020304" pitchFamily="18" charset="0"/>
                          <a:cs typeface="Times New Roman" panose="02020603050405020304" pitchFamily="18" charset="0"/>
                        </a:rPr>
                        <a:t>В районе Бреста и Ковеля</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2" marR="58022" marT="0" marB="0" anchor="ctr">
                    <a:lnB w="12700" cap="flat" cmpd="sng" algn="ctr">
                      <a:solidFill>
                        <a:schemeClr val="tx1"/>
                      </a:solidFill>
                      <a:prstDash val="solid"/>
                      <a:round/>
                      <a:headEnd type="none" w="med" len="med"/>
                      <a:tailEnd type="none" w="med" len="med"/>
                    </a:lnB>
                  </a:tcPr>
                </a:tc>
              </a:tr>
              <a:tr h="717264">
                <a:tc>
                  <a:txBody>
                    <a:bodyPr/>
                    <a:lstStyle/>
                    <a:p>
                      <a:pPr>
                        <a:lnSpc>
                          <a:spcPct val="107000"/>
                        </a:lnSpc>
                        <a:spcAft>
                          <a:spcPts val="0"/>
                        </a:spcAft>
                      </a:pPr>
                      <a:r>
                        <a:rPr lang="ru-RU" sz="2000" dirty="0">
                          <a:effectLst/>
                          <a:latin typeface="Times New Roman" panose="02020603050405020304" pitchFamily="18" charset="0"/>
                          <a:cs typeface="Times New Roman" panose="02020603050405020304" pitchFamily="18" charset="0"/>
                        </a:rPr>
                        <a:t>Кто выступил с официальным обращением к советскому народу по радио 22 июня 1941 года</a:t>
                      </a:r>
                      <a:r>
                        <a:rPr lang="ru-RU" sz="2000" dirty="0" smtClean="0">
                          <a:effectLst/>
                          <a:latin typeface="Times New Roman" panose="02020603050405020304" pitchFamily="18" charset="0"/>
                          <a:cs typeface="Times New Roman" panose="02020603050405020304" pitchFamily="18" charset="0"/>
                        </a:rPr>
                        <a:t>?</a:t>
                      </a:r>
                      <a:endParaRPr lang="ru-RU" sz="2000" dirty="0">
                        <a:effectLst/>
                        <a:latin typeface="Times New Roman" panose="02020603050405020304" pitchFamily="18" charset="0"/>
                        <a:cs typeface="Times New Roman" panose="02020603050405020304" pitchFamily="18" charset="0"/>
                      </a:endParaRPr>
                    </a:p>
                  </a:txBody>
                  <a:tcPr marL="58022" marR="5802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2000" dirty="0">
                          <a:effectLst/>
                          <a:latin typeface="Times New Roman" panose="02020603050405020304" pitchFamily="18" charset="0"/>
                          <a:cs typeface="Times New Roman" panose="02020603050405020304" pitchFamily="18" charset="0"/>
                        </a:rPr>
                        <a:t>В.М. </a:t>
                      </a:r>
                      <a:r>
                        <a:rPr lang="ru-RU" sz="2000" dirty="0" smtClean="0">
                          <a:effectLst/>
                          <a:latin typeface="Times New Roman" panose="02020603050405020304" pitchFamily="18" charset="0"/>
                          <a:cs typeface="Times New Roman" panose="02020603050405020304" pitchFamily="18" charset="0"/>
                        </a:rPr>
                        <a:t>Молотов Нарком </a:t>
                      </a:r>
                      <a:r>
                        <a:rPr lang="ru-RU" sz="2000" dirty="0">
                          <a:effectLst/>
                          <a:latin typeface="Times New Roman" panose="02020603050405020304" pitchFamily="18" charset="0"/>
                          <a:cs typeface="Times New Roman" panose="02020603050405020304" pitchFamily="18" charset="0"/>
                        </a:rPr>
                        <a:t>иностранных </a:t>
                      </a:r>
                      <a:r>
                        <a:rPr lang="ru-RU" sz="2000" dirty="0" smtClean="0">
                          <a:effectLst/>
                          <a:latin typeface="Times New Roman" panose="02020603050405020304" pitchFamily="18" charset="0"/>
                          <a:cs typeface="Times New Roman" panose="02020603050405020304" pitchFamily="18" charset="0"/>
                        </a:rPr>
                        <a:t>дел</a:t>
                      </a:r>
                      <a:endParaRPr lang="ru-RU" sz="2000" dirty="0">
                        <a:effectLst/>
                        <a:latin typeface="Times New Roman" panose="02020603050405020304" pitchFamily="18" charset="0"/>
                        <a:cs typeface="Times New Roman" panose="02020603050405020304" pitchFamily="18" charset="0"/>
                      </a:endParaRPr>
                    </a:p>
                  </a:txBody>
                  <a:tcPr marL="58022" marR="5802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7264">
                <a:tc>
                  <a:txBody>
                    <a:bodyPr/>
                    <a:lstStyle/>
                    <a:p>
                      <a:pPr>
                        <a:lnSpc>
                          <a:spcPct val="107000"/>
                        </a:lnSpc>
                        <a:spcAft>
                          <a:spcPts val="0"/>
                        </a:spcAft>
                      </a:pPr>
                      <a:r>
                        <a:rPr lang="ru-RU" sz="2000" dirty="0">
                          <a:effectLst/>
                          <a:latin typeface="Times New Roman" panose="02020603050405020304" pitchFamily="18" charset="0"/>
                          <a:cs typeface="Times New Roman" panose="02020603050405020304" pitchFamily="18" charset="0"/>
                        </a:rPr>
                        <a:t>Как назывался план нападения нацистской Германии на СССР</a:t>
                      </a:r>
                      <a:r>
                        <a:rPr lang="ru-RU" sz="2000" dirty="0" smtClean="0">
                          <a:effectLst/>
                          <a:latin typeface="Times New Roman" panose="02020603050405020304" pitchFamily="18" charset="0"/>
                          <a:cs typeface="Times New Roman" panose="02020603050405020304" pitchFamily="18" charset="0"/>
                        </a:rPr>
                        <a:t>?</a:t>
                      </a:r>
                      <a:endParaRPr lang="ru-RU" sz="2000" dirty="0">
                        <a:effectLst/>
                        <a:latin typeface="Times New Roman" panose="02020603050405020304" pitchFamily="18" charset="0"/>
                        <a:cs typeface="Times New Roman" panose="02020603050405020304" pitchFamily="18" charset="0"/>
                      </a:endParaRPr>
                    </a:p>
                  </a:txBody>
                  <a:tcPr marL="58022" marR="5802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2000" dirty="0">
                          <a:effectLst/>
                          <a:latin typeface="Times New Roman" panose="02020603050405020304" pitchFamily="18" charset="0"/>
                          <a:cs typeface="Times New Roman" panose="02020603050405020304" pitchFamily="18" charset="0"/>
                        </a:rPr>
                        <a:t>Операция </a:t>
                      </a:r>
                      <a:r>
                        <a:rPr lang="ru-RU" sz="2000" dirty="0" smtClean="0">
                          <a:effectLst/>
                          <a:latin typeface="Times New Roman" panose="02020603050405020304" pitchFamily="18" charset="0"/>
                          <a:cs typeface="Times New Roman" panose="02020603050405020304" pitchFamily="18" charset="0"/>
                        </a:rPr>
                        <a:t>«</a:t>
                      </a:r>
                      <a:r>
                        <a:rPr lang="ru-RU" sz="2000" dirty="0">
                          <a:effectLst/>
                          <a:latin typeface="Times New Roman" panose="02020603050405020304" pitchFamily="18" charset="0"/>
                          <a:cs typeface="Times New Roman" panose="02020603050405020304" pitchFamily="18" charset="0"/>
                        </a:rPr>
                        <a:t>Барбаросса</a:t>
                      </a:r>
                      <a:r>
                        <a:rPr lang="ru-RU" sz="2000" dirty="0" smtClean="0">
                          <a:effectLst/>
                          <a:latin typeface="Times New Roman" panose="02020603050405020304" pitchFamily="18" charset="0"/>
                          <a:cs typeface="Times New Roman" panose="02020603050405020304" pitchFamily="18" charset="0"/>
                        </a:rPr>
                        <a:t>»</a:t>
                      </a:r>
                      <a:endParaRPr lang="ru-RU" sz="2000" dirty="0">
                        <a:effectLst/>
                        <a:latin typeface="Times New Roman" panose="02020603050405020304" pitchFamily="18" charset="0"/>
                        <a:cs typeface="Times New Roman" panose="02020603050405020304" pitchFamily="18" charset="0"/>
                      </a:endParaRPr>
                    </a:p>
                  </a:txBody>
                  <a:tcPr marL="58022" marR="5802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7264">
                <a:tc>
                  <a:txBody>
                    <a:bodyPr/>
                    <a:lstStyle/>
                    <a:p>
                      <a:pPr>
                        <a:lnSpc>
                          <a:spcPct val="107000"/>
                        </a:lnSpc>
                        <a:spcAft>
                          <a:spcPts val="0"/>
                        </a:spcAft>
                      </a:pPr>
                      <a:r>
                        <a:rPr lang="ru-RU" sz="2000" dirty="0">
                          <a:effectLst/>
                          <a:latin typeface="Times New Roman" panose="02020603050405020304" pitchFamily="18" charset="0"/>
                          <a:cs typeface="Times New Roman" panose="02020603050405020304" pitchFamily="18" charset="0"/>
                        </a:rPr>
                        <a:t>Кто из женщин п. Тугулым, участниц Великой Отечественной войны, служил в зенитно-пулеметном полку на охране неба Москвы</a:t>
                      </a:r>
                      <a:r>
                        <a:rPr lang="ru-RU" sz="2000" dirty="0" smtClean="0">
                          <a:effectLst/>
                          <a:latin typeface="Times New Roman" panose="02020603050405020304" pitchFamily="18" charset="0"/>
                          <a:cs typeface="Times New Roman" panose="02020603050405020304" pitchFamily="18" charset="0"/>
                        </a:rPr>
                        <a:t>?</a:t>
                      </a:r>
                      <a:endParaRPr lang="ru-RU" sz="2000" dirty="0">
                        <a:effectLst/>
                        <a:latin typeface="Times New Roman" panose="02020603050405020304" pitchFamily="18" charset="0"/>
                        <a:cs typeface="Times New Roman" panose="02020603050405020304" pitchFamily="18" charset="0"/>
                      </a:endParaRPr>
                    </a:p>
                  </a:txBody>
                  <a:tcPr marL="58022" marR="5802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2000" dirty="0" err="1">
                          <a:effectLst/>
                          <a:latin typeface="Times New Roman" panose="02020603050405020304" pitchFamily="18" charset="0"/>
                          <a:cs typeface="Times New Roman" panose="02020603050405020304" pitchFamily="18" charset="0"/>
                        </a:rPr>
                        <a:t>Хананова</a:t>
                      </a:r>
                      <a:r>
                        <a:rPr lang="ru-RU" sz="2000" dirty="0">
                          <a:effectLst/>
                          <a:latin typeface="Times New Roman" panose="02020603050405020304" pitchFamily="18" charset="0"/>
                          <a:cs typeface="Times New Roman" panose="02020603050405020304" pitchFamily="18" charset="0"/>
                        </a:rPr>
                        <a:t> Людмила </a:t>
                      </a:r>
                      <a:r>
                        <a:rPr lang="ru-RU" sz="2000" dirty="0" smtClean="0">
                          <a:effectLst/>
                          <a:latin typeface="Times New Roman" panose="02020603050405020304" pitchFamily="18" charset="0"/>
                          <a:cs typeface="Times New Roman" panose="02020603050405020304" pitchFamily="18" charset="0"/>
                        </a:rPr>
                        <a:t>Ивановна</a:t>
                      </a:r>
                      <a:endParaRPr lang="ru-RU" sz="2000" dirty="0">
                        <a:effectLst/>
                        <a:latin typeface="Times New Roman" panose="02020603050405020304" pitchFamily="18" charset="0"/>
                        <a:cs typeface="Times New Roman" panose="02020603050405020304" pitchFamily="18" charset="0"/>
                      </a:endParaRPr>
                    </a:p>
                  </a:txBody>
                  <a:tcPr marL="58022" marR="5802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7264">
                <a:tc>
                  <a:txBody>
                    <a:bodyPr/>
                    <a:lstStyle/>
                    <a:p>
                      <a:pPr>
                        <a:lnSpc>
                          <a:spcPct val="107000"/>
                        </a:lnSpc>
                        <a:spcAft>
                          <a:spcPts val="0"/>
                        </a:spcAft>
                      </a:pPr>
                      <a:r>
                        <a:rPr lang="ru-RU" sz="2000" dirty="0">
                          <a:effectLst/>
                          <a:latin typeface="Times New Roman" panose="02020603050405020304" pitchFamily="18" charset="0"/>
                          <a:cs typeface="Times New Roman" panose="02020603050405020304" pitchFamily="18" charset="0"/>
                        </a:rPr>
                        <a:t>Кто с 10 октября 1941 г. возглавил оборону </a:t>
                      </a:r>
                      <a:r>
                        <a:rPr lang="ru-RU" sz="2000" dirty="0" smtClean="0">
                          <a:effectLst/>
                          <a:latin typeface="Times New Roman" panose="02020603050405020304" pitchFamily="18" charset="0"/>
                          <a:cs typeface="Times New Roman" panose="02020603050405020304" pitchFamily="18" charset="0"/>
                        </a:rPr>
                        <a:t>г</a:t>
                      </a:r>
                      <a:r>
                        <a:rPr lang="ru-RU" sz="2000" dirty="0">
                          <a:effectLst/>
                          <a:latin typeface="Times New Roman" panose="02020603050405020304" pitchFamily="18" charset="0"/>
                          <a:cs typeface="Times New Roman" panose="02020603050405020304" pitchFamily="18" charset="0"/>
                        </a:rPr>
                        <a:t>. Москвы</a:t>
                      </a:r>
                      <a:r>
                        <a:rPr lang="ru-RU" sz="2000" dirty="0" smtClean="0">
                          <a:effectLst/>
                          <a:latin typeface="Times New Roman" panose="02020603050405020304" pitchFamily="18" charset="0"/>
                          <a:cs typeface="Times New Roman" panose="02020603050405020304" pitchFamily="18" charset="0"/>
                        </a:rPr>
                        <a:t>?</a:t>
                      </a:r>
                      <a:endParaRPr lang="ru-RU" sz="2000" dirty="0">
                        <a:effectLst/>
                        <a:latin typeface="Times New Roman" panose="02020603050405020304" pitchFamily="18" charset="0"/>
                        <a:cs typeface="Times New Roman" panose="02020603050405020304" pitchFamily="18" charset="0"/>
                      </a:endParaRPr>
                    </a:p>
                  </a:txBody>
                  <a:tcPr marL="58022" marR="5802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2000" dirty="0" smtClean="0">
                          <a:effectLst/>
                          <a:latin typeface="Times New Roman" panose="02020603050405020304" pitchFamily="18" charset="0"/>
                          <a:cs typeface="Times New Roman" panose="02020603050405020304" pitchFamily="18" charset="0"/>
                        </a:rPr>
                        <a:t>Жуков Георгий Константинович</a:t>
                      </a:r>
                      <a:endParaRPr lang="ru-RU" sz="2000" dirty="0">
                        <a:effectLst/>
                        <a:latin typeface="Times New Roman" panose="02020603050405020304" pitchFamily="18" charset="0"/>
                        <a:cs typeface="Times New Roman" panose="02020603050405020304" pitchFamily="18" charset="0"/>
                      </a:endParaRPr>
                    </a:p>
                  </a:txBody>
                  <a:tcPr marL="58022" marR="5802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7264">
                <a:tc>
                  <a:txBody>
                    <a:bodyPr/>
                    <a:lstStyle/>
                    <a:p>
                      <a:pPr>
                        <a:lnSpc>
                          <a:spcPct val="107000"/>
                        </a:lnSpc>
                        <a:spcAft>
                          <a:spcPts val="0"/>
                        </a:spcAft>
                      </a:pPr>
                      <a:r>
                        <a:rPr lang="ru-RU" sz="2000" dirty="0">
                          <a:effectLst/>
                          <a:latin typeface="Times New Roman" panose="02020603050405020304" pitchFamily="18" charset="0"/>
                          <a:cs typeface="Times New Roman" panose="02020603050405020304" pitchFamily="18" charset="0"/>
                        </a:rPr>
                        <a:t>Что проходило в </a:t>
                      </a:r>
                      <a:r>
                        <a:rPr lang="ru-RU" sz="2000" dirty="0" smtClean="0">
                          <a:effectLst/>
                          <a:latin typeface="Times New Roman" panose="02020603050405020304" pitchFamily="18" charset="0"/>
                          <a:cs typeface="Times New Roman" panose="02020603050405020304" pitchFamily="18" charset="0"/>
                        </a:rPr>
                        <a:t>Москве </a:t>
                      </a:r>
                      <a:r>
                        <a:rPr lang="ru-RU" sz="2000" dirty="0">
                          <a:effectLst/>
                          <a:latin typeface="Times New Roman" panose="02020603050405020304" pitchFamily="18" charset="0"/>
                          <a:cs typeface="Times New Roman" panose="02020603050405020304" pitchFamily="18" charset="0"/>
                        </a:rPr>
                        <a:t>7 ноября 1941 г</a:t>
                      </a:r>
                      <a:r>
                        <a:rPr lang="ru-RU" sz="2000" dirty="0" smtClean="0">
                          <a:effectLst/>
                          <a:latin typeface="Times New Roman" panose="02020603050405020304" pitchFamily="18" charset="0"/>
                          <a:cs typeface="Times New Roman" panose="02020603050405020304" pitchFamily="18" charset="0"/>
                        </a:rPr>
                        <a:t>.?</a:t>
                      </a:r>
                      <a:endParaRPr lang="ru-RU" sz="2000" dirty="0">
                        <a:effectLst/>
                        <a:latin typeface="Times New Roman" panose="02020603050405020304" pitchFamily="18" charset="0"/>
                        <a:cs typeface="Times New Roman" panose="02020603050405020304" pitchFamily="18" charset="0"/>
                      </a:endParaRPr>
                    </a:p>
                  </a:txBody>
                  <a:tcPr marL="58022" marR="58022" marT="0" marB="0" anchor="ctr">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r>
                        <a:rPr lang="ru-RU" sz="2000" dirty="0">
                          <a:effectLst/>
                          <a:latin typeface="Times New Roman" panose="02020603050405020304" pitchFamily="18" charset="0"/>
                          <a:cs typeface="Times New Roman" panose="02020603050405020304" pitchFamily="18" charset="0"/>
                        </a:rPr>
                        <a:t>Парад на Красной </a:t>
                      </a:r>
                      <a:r>
                        <a:rPr lang="ru-RU" sz="2000" dirty="0" smtClean="0">
                          <a:effectLst/>
                          <a:latin typeface="Times New Roman" panose="02020603050405020304" pitchFamily="18" charset="0"/>
                          <a:cs typeface="Times New Roman" panose="02020603050405020304" pitchFamily="18" charset="0"/>
                        </a:rPr>
                        <a:t>площади</a:t>
                      </a:r>
                      <a:endParaRPr lang="ru-RU" sz="2000" dirty="0">
                        <a:effectLst/>
                        <a:latin typeface="Times New Roman" panose="02020603050405020304" pitchFamily="18" charset="0"/>
                        <a:cs typeface="Times New Roman" panose="02020603050405020304" pitchFamily="18" charset="0"/>
                      </a:endParaRPr>
                    </a:p>
                  </a:txBody>
                  <a:tcPr marL="58022" marR="58022" marT="0" marB="0" anchor="ctr">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2155098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2" y="121024"/>
            <a:ext cx="10396882" cy="1151965"/>
          </a:xfrm>
        </p:spPr>
        <p:txBody>
          <a:bodyPr/>
          <a:lstStyle/>
          <a:p>
            <a:r>
              <a:rPr lang="ru-RU" dirty="0" smtClean="0"/>
              <a:t>Ответы на Вопросы</a:t>
            </a:r>
            <a:endParaRPr lang="ru-RU" dirty="0"/>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4019555173"/>
              </p:ext>
            </p:extLst>
          </p:nvPr>
        </p:nvGraphicFramePr>
        <p:xfrm>
          <a:off x="685802" y="1272989"/>
          <a:ext cx="10771092" cy="4168590"/>
        </p:xfrm>
        <a:graphic>
          <a:graphicData uri="http://schemas.openxmlformats.org/drawingml/2006/table">
            <a:tbl>
              <a:tblPr firstRow="1" firstCol="1" bandRow="1">
                <a:tableStyleId>{2D5ABB26-0587-4C30-8999-92F81FD0307C}</a:tableStyleId>
              </a:tblPr>
              <a:tblGrid>
                <a:gridCol w="7718610"/>
                <a:gridCol w="3052482"/>
              </a:tblGrid>
              <a:tr h="1389530">
                <a:tc>
                  <a:txBody>
                    <a:bodyPr/>
                    <a:lstStyle/>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Кривенок Василиса Петровна прошла всю войну. Была призвана в июне 1941 г. и встретила Победу в Берлине. Она – участница обороны Сталинграда. Кем она была на войне?</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Медицинской сестрой</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r>
              <a:tr h="1389530">
                <a:tc>
                  <a:txBody>
                    <a:bodyPr/>
                    <a:lstStyle/>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В Сталинграде советские воины отстаивали каждую пядь земли. Пример – мужественная оборона в течении 58 дней одного дома. Этот дом до сих пор стоит как памятник войны. Как он называется?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Дом Павлова</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9530">
                <a:tc>
                  <a:txBody>
                    <a:bodyPr/>
                    <a:lstStyle/>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В дни Сталинградской битвы 28 июля 1942 года был издан приказ, повышающий дисциплину в Красной Армии, запрещающий отвод войск без приказа. Как в просторечии назвали этот приказ?</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«Ни шагу назад!»</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33872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2" y="121024"/>
            <a:ext cx="10396882" cy="1151965"/>
          </a:xfrm>
        </p:spPr>
        <p:txBody>
          <a:bodyPr/>
          <a:lstStyle/>
          <a:p>
            <a:r>
              <a:rPr lang="ru-RU" dirty="0" smtClean="0"/>
              <a:t>Ответы на Вопросы</a:t>
            </a:r>
            <a:endParaRPr lang="ru-RU" dirty="0"/>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3834824030"/>
              </p:ext>
            </p:extLst>
          </p:nvPr>
        </p:nvGraphicFramePr>
        <p:xfrm>
          <a:off x="685802" y="1169893"/>
          <a:ext cx="10771092" cy="4423812"/>
        </p:xfrm>
        <a:graphic>
          <a:graphicData uri="http://schemas.openxmlformats.org/drawingml/2006/table">
            <a:tbl>
              <a:tblPr firstRow="1" firstCol="1" bandRow="1">
                <a:tableStyleId>{2D5ABB26-0587-4C30-8999-92F81FD0307C}</a:tableStyleId>
              </a:tblPr>
              <a:tblGrid>
                <a:gridCol w="8108574"/>
                <a:gridCol w="2662518"/>
              </a:tblGrid>
              <a:tr h="1045157">
                <a:tc>
                  <a:txBody>
                    <a:bodyPr/>
                    <a:lstStyle/>
                    <a:p>
                      <a:pPr>
                        <a:lnSpc>
                          <a:spcPct val="107000"/>
                        </a:lnSpc>
                        <a:spcAft>
                          <a:spcPts val="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В поселке Луговском жил участник Курской битвы. Он в 1942-1943 годах учился в Омском пехотном училище. После его окончания был откомандирован в 378-й танковую бригаду, командиром орудия. Кто этот фронтовик?</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Сторожук Иван Федорович</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r>
              <a:tr h="1045157">
                <a:tc>
                  <a:txBody>
                    <a:bodyPr/>
                    <a:lstStyle/>
                    <a:p>
                      <a:pPr>
                        <a:lnSpc>
                          <a:spcPct val="107000"/>
                        </a:lnSpc>
                        <a:spcAft>
                          <a:spcPts val="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В боях на Курской дуге получил боевое крещение Уральский Добровольческий танковый корпус. Где это произошло?</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Севернее города Орла</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45157">
                <a:tc>
                  <a:txBody>
                    <a:bodyPr/>
                    <a:lstStyle/>
                    <a:p>
                      <a:pPr>
                        <a:lnSpc>
                          <a:spcPct val="107000"/>
                        </a:lnSpc>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какой из дней Курской битвы произошло легендарное танковое сражение на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Прохоровском</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поле?</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12 июля 1943 года</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0694">
                <a:tc>
                  <a:txBody>
                    <a:bodyPr/>
                    <a:lstStyle/>
                    <a:p>
                      <a:pPr>
                        <a:lnSpc>
                          <a:spcPct val="107000"/>
                        </a:lnSpc>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Житель Тугулымского района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А.Халемин</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был участником боев под Ленинградом 12 января 1944 года. Служил он на Пушкинском направлении, участвовал в боях в составе 2-й ударной армии. Кто командовал Ленинградским фронтом, в состав которого входила эта армия</a:t>
                      </a:r>
                      <a:r>
                        <a:rPr lang="ru-RU" sz="1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Генерал-полковник</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Говоров Л.А.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75151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2" y="121024"/>
            <a:ext cx="10396882" cy="1151965"/>
          </a:xfrm>
        </p:spPr>
        <p:txBody>
          <a:bodyPr/>
          <a:lstStyle/>
          <a:p>
            <a:r>
              <a:rPr lang="ru-RU" dirty="0" smtClean="0"/>
              <a:t>Ответы на Вопросы</a:t>
            </a:r>
            <a:endParaRPr lang="ru-RU" dirty="0"/>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4202439789"/>
              </p:ext>
            </p:extLst>
          </p:nvPr>
        </p:nvGraphicFramePr>
        <p:xfrm>
          <a:off x="685802" y="1169893"/>
          <a:ext cx="10771092" cy="4369752"/>
        </p:xfrm>
        <a:graphic>
          <a:graphicData uri="http://schemas.openxmlformats.org/drawingml/2006/table">
            <a:tbl>
              <a:tblPr firstRow="1" firstCol="1" bandRow="1">
                <a:tableStyleId>{2D5ABB26-0587-4C30-8999-92F81FD0307C}</a:tableStyleId>
              </a:tblPr>
              <a:tblGrid>
                <a:gridCol w="8659904"/>
                <a:gridCol w="2111188"/>
              </a:tblGrid>
              <a:tr h="717264">
                <a:tc>
                  <a:txBody>
                    <a:bodyPr/>
                    <a:lstStyle/>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Как называлась операция советских войск по прорыву блокады Ленинграда? Она была осуществлена в период с 12 по 30 января 1943 года?</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Операция «Искра»</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r>
              <a:tr h="717264">
                <a:tc>
                  <a:txBody>
                    <a:bodyPr/>
                    <a:lstStyle/>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Сколько дней длилась блокада Ленинграда?</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871 день</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7264">
                <a:tc>
                  <a:txBody>
                    <a:bodyPr/>
                    <a:lstStyle/>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Одним из участников боев за освобождение Киева был Герой Советского Союза В.П. Метелев. В его наградном листе записано: «тов. Метелев стремительным броском вышел к н.п.Святошино, оседлав проходящую здесь шоссейную дорогу…, в силу чего противник, бросая технику и обозы, вынужден был искать другие пути отхода». О какой дороге идет речь?</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Киев – Житомир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7264">
                <a:tc>
                  <a:txBody>
                    <a:bodyPr/>
                    <a:lstStyle/>
                    <a:p>
                      <a:pPr>
                        <a:lnSpc>
                          <a:spcPct val="107000"/>
                        </a:lnSpc>
                        <a:spcAft>
                          <a:spcPts val="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Эта битва считается самым крупнейшим сражением в мировой истории. В ней с обеих сторон участвовало до 4 миллионов человек</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Битва за Днепр</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94070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2" y="121024"/>
            <a:ext cx="10396882" cy="1151965"/>
          </a:xfrm>
        </p:spPr>
        <p:txBody>
          <a:bodyPr/>
          <a:lstStyle/>
          <a:p>
            <a:r>
              <a:rPr lang="ru-RU" dirty="0" smtClean="0"/>
              <a:t>Ответы на Вопросы</a:t>
            </a:r>
            <a:endParaRPr lang="ru-RU" dirty="0"/>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3076755678"/>
              </p:ext>
            </p:extLst>
          </p:nvPr>
        </p:nvGraphicFramePr>
        <p:xfrm>
          <a:off x="685802" y="1169892"/>
          <a:ext cx="10771092" cy="4443999"/>
        </p:xfrm>
        <a:graphic>
          <a:graphicData uri="http://schemas.openxmlformats.org/drawingml/2006/table">
            <a:tbl>
              <a:tblPr firstRow="1" firstCol="1" bandRow="1">
                <a:tableStyleId>{2D5ABB26-0587-4C30-8999-92F81FD0307C}</a:tableStyleId>
              </a:tblPr>
              <a:tblGrid>
                <a:gridCol w="8431304"/>
                <a:gridCol w="2339788"/>
              </a:tblGrid>
              <a:tr h="1227316">
                <a:tc>
                  <a:txBody>
                    <a:bodyPr/>
                    <a:lstStyle/>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Особо отличился при форсировании реки Днепр еще один из жителей нашего Тугулымского района. Он героически сражался, был дважды ранен, но оставил поле боя только тогда, когда не мог двигаться. Назовите его.</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Герой Советского Союза М.С. Теплоухов</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r>
              <a:tr h="1227316">
                <a:tc>
                  <a:txBody>
                    <a:bodyPr/>
                    <a:lstStyle/>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В боях за освобождение стран Восточной Европы участвовал Ф.Г. Марков? За героические действия на территории одной из стран он был награжден орденами Славы </a:t>
                      </a:r>
                      <a:r>
                        <a:rPr lang="en-US" sz="2000">
                          <a:effectLst/>
                          <a:latin typeface="Times New Roman" panose="02020603050405020304" pitchFamily="18" charset="0"/>
                          <a:ea typeface="Calibri" panose="020F0502020204030204" pitchFamily="34" charset="0"/>
                          <a:cs typeface="Times New Roman" panose="02020603050405020304" pitchFamily="18" charset="0"/>
                        </a:rPr>
                        <a:t>II</a:t>
                      </a:r>
                      <a:r>
                        <a:rPr lang="ru-RU" sz="2000">
                          <a:effectLst/>
                          <a:latin typeface="Times New Roman" panose="02020603050405020304" pitchFamily="18" charset="0"/>
                          <a:ea typeface="Calibri" panose="020F0502020204030204" pitchFamily="34" charset="0"/>
                          <a:cs typeface="Times New Roman" panose="02020603050405020304" pitchFamily="18" charset="0"/>
                        </a:rPr>
                        <a:t> и </a:t>
                      </a:r>
                      <a:r>
                        <a:rPr lang="en-US" sz="2000">
                          <a:effectLst/>
                          <a:latin typeface="Times New Roman" panose="02020603050405020304" pitchFamily="18" charset="0"/>
                          <a:ea typeface="Calibri" panose="020F0502020204030204" pitchFamily="34" charset="0"/>
                          <a:cs typeface="Times New Roman" panose="02020603050405020304" pitchFamily="18" charset="0"/>
                        </a:rPr>
                        <a:t>I</a:t>
                      </a:r>
                      <a:r>
                        <a:rPr lang="ru-RU" sz="2000">
                          <a:effectLst/>
                          <a:latin typeface="Times New Roman" panose="02020603050405020304" pitchFamily="18" charset="0"/>
                          <a:ea typeface="Calibri" panose="020F0502020204030204" pitchFamily="34" charset="0"/>
                          <a:cs typeface="Times New Roman" panose="02020603050405020304" pitchFamily="18" charset="0"/>
                        </a:rPr>
                        <a:t> степеней.  Назовите эту страну.</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Восточная Пруссия</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6646">
                <a:tc>
                  <a:txBody>
                    <a:bodyPr/>
                    <a:lstStyle/>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Какого числа советские войска овладели столицей Австрии – городом Веной. Она была полностью освобождена от гитлеровских войск.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13 апреля 1945 г.</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04890">
                <a:tc>
                  <a:txBody>
                    <a:bodyPr/>
                    <a:lstStyle/>
                    <a:p>
                      <a:pPr>
                        <a:lnSpc>
                          <a:spcPct val="107000"/>
                        </a:lnSpc>
                        <a:spcAft>
                          <a:spcPts val="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Кто из советских воинов водрузил на Рейхстаге Красное знамя Победы?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М. Егоров и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М. </a:t>
                      </a:r>
                      <a:r>
                        <a:rPr lang="ru-RU" sz="2000" dirty="0" err="1" smtClean="0">
                          <a:effectLst/>
                          <a:latin typeface="Times New Roman" panose="02020603050405020304" pitchFamily="18" charset="0"/>
                          <a:ea typeface="Calibri" panose="020F0502020204030204" pitchFamily="34" charset="0"/>
                          <a:cs typeface="Times New Roman" panose="02020603050405020304" pitchFamily="18" charset="0"/>
                        </a:rPr>
                        <a:t>Кантария</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82632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15 </a:t>
            </a:r>
            <a:r>
              <a:rPr lang="ru-RU" sz="4400" dirty="0" smtClean="0"/>
              <a:t>баллов</a:t>
            </a:r>
            <a:endParaRPr lang="ru-RU" sz="4400" dirty="0"/>
          </a:p>
        </p:txBody>
      </p:sp>
      <p:sp>
        <p:nvSpPr>
          <p:cNvPr id="4" name="TextBox 3"/>
          <p:cNvSpPr txBox="1"/>
          <p:nvPr/>
        </p:nvSpPr>
        <p:spPr>
          <a:xfrm>
            <a:off x="685800" y="5768787"/>
            <a:ext cx="10394707" cy="523220"/>
          </a:xfrm>
          <a:prstGeom prst="rect">
            <a:avLst/>
          </a:prstGeom>
          <a:noFill/>
        </p:spPr>
        <p:txBody>
          <a:bodyPr wrap="square" rtlCol="0">
            <a:spAutoFit/>
          </a:bodyPr>
          <a:lstStyle/>
          <a:p>
            <a:pPr algn="ctr"/>
            <a:r>
              <a:rPr lang="ru-RU" sz="2800" dirty="0" smtClean="0"/>
              <a:t>1 этап. Начало Великой Отечественной войны. 22 июня 1941 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51111" y="128563"/>
            <a:ext cx="1269377" cy="1223008"/>
          </a:xfrm>
          <a:prstGeom prst="ellipse">
            <a:avLst/>
          </a:prstGeom>
          <a:ln>
            <a:noFill/>
          </a:ln>
          <a:effectLst>
            <a:softEdge rad="112500"/>
          </a:effectLst>
        </p:spPr>
      </p:pic>
      <p:pic>
        <p:nvPicPr>
          <p:cNvPr id="10"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1726578" y="128563"/>
            <a:ext cx="1269377" cy="1223008"/>
          </a:xfrm>
          <a:prstGeom prst="ellipse">
            <a:avLst/>
          </a:prstGeom>
          <a:ln>
            <a:noFill/>
          </a:ln>
          <a:effectLst>
            <a:softEdge rad="112500"/>
          </a:effectLst>
        </p:spPr>
      </p:pic>
      <p:pic>
        <p:nvPicPr>
          <p:cNvPr id="11"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888845" y="495442"/>
            <a:ext cx="1269377" cy="1223008"/>
          </a:xfrm>
          <a:prstGeom prst="ellipse">
            <a:avLst/>
          </a:prstGeom>
          <a:ln>
            <a:noFill/>
          </a:ln>
          <a:effectLst>
            <a:softEdge rad="112500"/>
          </a:effectLst>
        </p:spPr>
      </p:pic>
      <p:pic>
        <p:nvPicPr>
          <p:cNvPr id="12" name="Рисунок 11"/>
          <p:cNvPicPr>
            <a:picLocks noChangeAspect="1"/>
          </p:cNvPicPr>
          <p:nvPr/>
        </p:nvPicPr>
        <p:blipFill rotWithShape="1">
          <a:blip r:embed="rId3">
            <a:extLst>
              <a:ext uri="{28A0092B-C50C-407E-A947-70E740481C1C}">
                <a14:useLocalDpi xmlns:a14="http://schemas.microsoft.com/office/drawing/2010/main" val="0"/>
              </a:ext>
            </a:extLst>
          </a:blip>
          <a:srcRect l="2479" t="23607" r="2365" b="22572"/>
          <a:stretch/>
        </p:blipFill>
        <p:spPr>
          <a:xfrm>
            <a:off x="5842811" y="1134594"/>
            <a:ext cx="5748553" cy="4347996"/>
          </a:xfrm>
          <a:prstGeom prst="rect">
            <a:avLst/>
          </a:prstGeom>
        </p:spPr>
      </p:pic>
      <p:pic>
        <p:nvPicPr>
          <p:cNvPr id="14" name="Рисунок 13"/>
          <p:cNvPicPr>
            <a:picLocks noChangeAspect="1"/>
          </p:cNvPicPr>
          <p:nvPr/>
        </p:nvPicPr>
        <p:blipFill rotWithShape="1">
          <a:blip r:embed="rId3">
            <a:extLst>
              <a:ext uri="{28A0092B-C50C-407E-A947-70E740481C1C}">
                <a14:useLocalDpi xmlns:a14="http://schemas.microsoft.com/office/drawing/2010/main" val="0"/>
              </a:ext>
            </a:extLst>
          </a:blip>
          <a:srcRect l="922" t="374" r="2365" b="97462"/>
          <a:stretch/>
        </p:blipFill>
        <p:spPr>
          <a:xfrm>
            <a:off x="5789083" y="1094253"/>
            <a:ext cx="5842622" cy="174812"/>
          </a:xfrm>
          <a:prstGeom prst="rect">
            <a:avLst/>
          </a:prstGeom>
        </p:spPr>
      </p:pic>
      <p:sp>
        <p:nvSpPr>
          <p:cNvPr id="15" name="TextBox 14"/>
          <p:cNvSpPr txBox="1"/>
          <p:nvPr/>
        </p:nvSpPr>
        <p:spPr>
          <a:xfrm>
            <a:off x="2259477" y="2004646"/>
            <a:ext cx="3442075" cy="1631216"/>
          </a:xfrm>
          <a:prstGeom prst="rect">
            <a:avLst/>
          </a:prstGeom>
          <a:noFill/>
        </p:spPr>
        <p:txBody>
          <a:bodyPr wrap="square" rtlCol="0">
            <a:spAutoFit/>
          </a:bodyPr>
          <a:lstStyle/>
          <a:p>
            <a:r>
              <a:rPr lang="ru-RU" sz="2000" dirty="0" smtClean="0"/>
              <a:t>Где встретил начало Великой Отечественной войны наш земляк, военачальник Иван Иванович </a:t>
            </a:r>
            <a:r>
              <a:rPr lang="ru-RU" sz="2000" dirty="0" err="1" smtClean="0"/>
              <a:t>Федюнинский</a:t>
            </a:r>
            <a:r>
              <a:rPr lang="ru-RU" sz="2000" dirty="0" smtClean="0"/>
              <a:t>?</a:t>
            </a:r>
            <a:endParaRPr lang="ru-RU" sz="2000" dirty="0"/>
          </a:p>
        </p:txBody>
      </p:sp>
      <p:pic>
        <p:nvPicPr>
          <p:cNvPr id="17" name="Рисунок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039" y="1718450"/>
            <a:ext cx="1782665" cy="2030257"/>
          </a:xfrm>
          <a:prstGeom prst="rect">
            <a:avLst/>
          </a:prstGeom>
        </p:spPr>
      </p:pic>
      <p:sp>
        <p:nvSpPr>
          <p:cNvPr id="18" name="TextBox 17">
            <a:hlinkClick r:id="rId5" action="ppaction://hlinksldjump"/>
          </p:cNvPr>
          <p:cNvSpPr txBox="1"/>
          <p:nvPr/>
        </p:nvSpPr>
        <p:spPr>
          <a:xfrm>
            <a:off x="148728" y="4032450"/>
            <a:ext cx="289386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На границе с Монголией</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6" action="ppaction://hlinksldjump"/>
          </p:cNvPr>
          <p:cNvSpPr txBox="1"/>
          <p:nvPr/>
        </p:nvSpPr>
        <p:spPr>
          <a:xfrm>
            <a:off x="144426" y="4688436"/>
            <a:ext cx="289816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ru-RU" b="1" dirty="0" smtClean="0">
                <a:latin typeface="Times New Roman" panose="02020603050405020304" pitchFamily="18" charset="0"/>
                <a:cs typeface="Times New Roman" panose="02020603050405020304" pitchFamily="18" charset="0"/>
              </a:rPr>
              <a:t>В районе Бреста и Ковеля</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5" action="ppaction://hlinksldjump"/>
          </p:cNvPr>
          <p:cNvSpPr txBox="1"/>
          <p:nvPr/>
        </p:nvSpPr>
        <p:spPr>
          <a:xfrm>
            <a:off x="3225861" y="4687979"/>
            <a:ext cx="243368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ru-RU" b="1" dirty="0" smtClean="0">
                <a:latin typeface="Times New Roman" panose="02020603050405020304" pitchFamily="18" charset="0"/>
                <a:cs typeface="Times New Roman" panose="02020603050405020304" pitchFamily="18" charset="0"/>
              </a:rPr>
              <a:t>В районе Ленинграда</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5" action="ppaction://hlinksldjump"/>
          </p:cNvPr>
          <p:cNvSpPr txBox="1"/>
          <p:nvPr/>
        </p:nvSpPr>
        <p:spPr>
          <a:xfrm>
            <a:off x="3229442" y="4032450"/>
            <a:ext cx="243009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В Москве</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719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10 </a:t>
            </a:r>
            <a:r>
              <a:rPr lang="ru-RU" sz="4400" dirty="0" smtClean="0"/>
              <a:t>баллов</a:t>
            </a:r>
            <a:endParaRPr lang="ru-RU" sz="4400" dirty="0"/>
          </a:p>
        </p:txBody>
      </p:sp>
      <p:sp>
        <p:nvSpPr>
          <p:cNvPr id="4" name="TextBox 3"/>
          <p:cNvSpPr txBox="1"/>
          <p:nvPr/>
        </p:nvSpPr>
        <p:spPr>
          <a:xfrm>
            <a:off x="685800" y="5768787"/>
            <a:ext cx="10394707" cy="523220"/>
          </a:xfrm>
          <a:prstGeom prst="rect">
            <a:avLst/>
          </a:prstGeom>
          <a:noFill/>
        </p:spPr>
        <p:txBody>
          <a:bodyPr wrap="square" rtlCol="0">
            <a:spAutoFit/>
          </a:bodyPr>
          <a:lstStyle/>
          <a:p>
            <a:pPr algn="ctr"/>
            <a:r>
              <a:rPr lang="ru-RU" sz="2800" dirty="0" smtClean="0"/>
              <a:t>1 этап. Начало Великой Отечественной войны. 22 июня 1941 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120088" y="154923"/>
            <a:ext cx="1269377" cy="1223008"/>
          </a:xfrm>
          <a:prstGeom prst="ellipse">
            <a:avLst/>
          </a:prstGeom>
          <a:ln>
            <a:noFill/>
          </a:ln>
          <a:effectLst>
            <a:softEdge rad="112500"/>
          </a:effectLst>
        </p:spPr>
      </p:pic>
      <p:pic>
        <p:nvPicPr>
          <p:cNvPr id="10"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1382742" y="128563"/>
            <a:ext cx="1269377" cy="1223008"/>
          </a:xfrm>
          <a:prstGeom prst="ellipse">
            <a:avLst/>
          </a:prstGeom>
          <a:ln>
            <a:noFill/>
          </a:ln>
          <a:effectLst>
            <a:softEdge rad="112500"/>
          </a:effectLst>
        </p:spPr>
      </p:pic>
      <p:pic>
        <p:nvPicPr>
          <p:cNvPr id="12" name="Рисунок 11"/>
          <p:cNvPicPr>
            <a:picLocks noChangeAspect="1"/>
          </p:cNvPicPr>
          <p:nvPr/>
        </p:nvPicPr>
        <p:blipFill rotWithShape="1">
          <a:blip r:embed="rId3">
            <a:extLst>
              <a:ext uri="{28A0092B-C50C-407E-A947-70E740481C1C}">
                <a14:useLocalDpi xmlns:a14="http://schemas.microsoft.com/office/drawing/2010/main" val="0"/>
              </a:ext>
            </a:extLst>
          </a:blip>
          <a:srcRect l="2479" t="23607" r="2365" b="22572"/>
          <a:stretch/>
        </p:blipFill>
        <p:spPr>
          <a:xfrm>
            <a:off x="5842811" y="1134594"/>
            <a:ext cx="5748553" cy="4347996"/>
          </a:xfrm>
          <a:prstGeom prst="rect">
            <a:avLst/>
          </a:prstGeom>
        </p:spPr>
      </p:pic>
      <p:pic>
        <p:nvPicPr>
          <p:cNvPr id="14" name="Рисунок 13"/>
          <p:cNvPicPr>
            <a:picLocks noChangeAspect="1"/>
          </p:cNvPicPr>
          <p:nvPr/>
        </p:nvPicPr>
        <p:blipFill rotWithShape="1">
          <a:blip r:embed="rId3">
            <a:extLst>
              <a:ext uri="{28A0092B-C50C-407E-A947-70E740481C1C}">
                <a14:useLocalDpi xmlns:a14="http://schemas.microsoft.com/office/drawing/2010/main" val="0"/>
              </a:ext>
            </a:extLst>
          </a:blip>
          <a:srcRect l="922" t="374" r="2365" b="97462"/>
          <a:stretch/>
        </p:blipFill>
        <p:spPr>
          <a:xfrm>
            <a:off x="5789083" y="1094253"/>
            <a:ext cx="5842622" cy="174812"/>
          </a:xfrm>
          <a:prstGeom prst="rect">
            <a:avLst/>
          </a:prstGeom>
        </p:spPr>
      </p:pic>
      <p:sp>
        <p:nvSpPr>
          <p:cNvPr id="15" name="TextBox 14"/>
          <p:cNvSpPr txBox="1"/>
          <p:nvPr/>
        </p:nvSpPr>
        <p:spPr>
          <a:xfrm>
            <a:off x="2353606" y="2004646"/>
            <a:ext cx="3442075" cy="1323439"/>
          </a:xfrm>
          <a:prstGeom prst="rect">
            <a:avLst/>
          </a:prstGeom>
          <a:noFill/>
        </p:spPr>
        <p:txBody>
          <a:bodyPr wrap="square" rtlCol="0">
            <a:spAutoFit/>
          </a:bodyPr>
          <a:lstStyle/>
          <a:p>
            <a:r>
              <a:rPr lang="ru-RU" sz="2000" dirty="0" smtClean="0"/>
              <a:t>Кто выступил с официальным обращением к советскому народу по радио 22 июня 1941 года?</a:t>
            </a:r>
            <a:endParaRPr lang="ru-RU" sz="2000" dirty="0"/>
          </a:p>
        </p:txBody>
      </p:sp>
      <p:sp>
        <p:nvSpPr>
          <p:cNvPr id="18" name="TextBox 17">
            <a:hlinkClick r:id="rId4" action="ppaction://hlinksldjump"/>
          </p:cNvPr>
          <p:cNvSpPr txBox="1"/>
          <p:nvPr/>
        </p:nvSpPr>
        <p:spPr>
          <a:xfrm>
            <a:off x="126449" y="3657994"/>
            <a:ext cx="2764669"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И.В. Сталин, руководитель страны</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4" action="ppaction://hlinksldjump"/>
          </p:cNvPr>
          <p:cNvSpPr txBox="1"/>
          <p:nvPr/>
        </p:nvSpPr>
        <p:spPr>
          <a:xfrm>
            <a:off x="3067442" y="3657993"/>
            <a:ext cx="270024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Л.К. Берия</a:t>
            </a:r>
          </a:p>
          <a:p>
            <a:pPr algn="ctr"/>
            <a:r>
              <a:rPr lang="ru-RU" b="1" dirty="0" smtClean="0">
                <a:latin typeface="Times New Roman" panose="02020603050405020304" pitchFamily="18" charset="0"/>
                <a:cs typeface="Times New Roman" panose="02020603050405020304" pitchFamily="18" charset="0"/>
              </a:rPr>
              <a:t>Нарком внутренних дел</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5" action="ppaction://hlinksldjump"/>
          </p:cNvPr>
          <p:cNvSpPr txBox="1"/>
          <p:nvPr/>
        </p:nvSpPr>
        <p:spPr>
          <a:xfrm>
            <a:off x="126448" y="4472652"/>
            <a:ext cx="2764669"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В.М. Молотов</a:t>
            </a:r>
          </a:p>
          <a:p>
            <a:pPr algn="ctr"/>
            <a:r>
              <a:rPr lang="ru-RU" b="1" dirty="0" smtClean="0">
                <a:latin typeface="Times New Roman" panose="02020603050405020304" pitchFamily="18" charset="0"/>
                <a:cs typeface="Times New Roman" panose="02020603050405020304" pitchFamily="18" charset="0"/>
              </a:rPr>
              <a:t>Нарком иностранных дел</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4" action="ppaction://hlinksldjump"/>
          </p:cNvPr>
          <p:cNvSpPr txBox="1"/>
          <p:nvPr/>
        </p:nvSpPr>
        <p:spPr>
          <a:xfrm>
            <a:off x="3095438" y="4472652"/>
            <a:ext cx="2672247"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К.Е. Ворошилов</a:t>
            </a:r>
          </a:p>
          <a:p>
            <a:pPr algn="ctr"/>
            <a:r>
              <a:rPr lang="ru-RU" b="1" dirty="0" smtClean="0">
                <a:latin typeface="Times New Roman" panose="02020603050405020304" pitchFamily="18" charset="0"/>
                <a:cs typeface="Times New Roman" panose="02020603050405020304" pitchFamily="18" charset="0"/>
              </a:rPr>
              <a:t>Председатель комитета обороны</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88" y="1912009"/>
            <a:ext cx="2230240" cy="1599825"/>
          </a:xfrm>
          <a:prstGeom prst="rect">
            <a:avLst/>
          </a:prstGeom>
        </p:spPr>
      </p:pic>
    </p:spTree>
    <p:extLst>
      <p:ext uri="{BB962C8B-B14F-4D97-AF65-F5344CB8AC3E}">
        <p14:creationId xmlns:p14="http://schemas.microsoft.com/office/powerpoint/2010/main" val="21003667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5 </a:t>
            </a:r>
            <a:r>
              <a:rPr lang="ru-RU" sz="4400" dirty="0" smtClean="0"/>
              <a:t>баллов</a:t>
            </a:r>
            <a:endParaRPr lang="ru-RU" sz="4400" dirty="0"/>
          </a:p>
        </p:txBody>
      </p:sp>
      <p:sp>
        <p:nvSpPr>
          <p:cNvPr id="4" name="TextBox 3"/>
          <p:cNvSpPr txBox="1"/>
          <p:nvPr/>
        </p:nvSpPr>
        <p:spPr>
          <a:xfrm>
            <a:off x="685800" y="5768787"/>
            <a:ext cx="10394707" cy="523220"/>
          </a:xfrm>
          <a:prstGeom prst="rect">
            <a:avLst/>
          </a:prstGeom>
          <a:noFill/>
        </p:spPr>
        <p:txBody>
          <a:bodyPr wrap="square" rtlCol="0">
            <a:spAutoFit/>
          </a:bodyPr>
          <a:lstStyle/>
          <a:p>
            <a:pPr algn="ctr"/>
            <a:r>
              <a:rPr lang="ru-RU" sz="2800" dirty="0" smtClean="0"/>
              <a:t>1 этап. Начало Великой Отечественной войны. 22 июня 1941 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874093" y="128563"/>
            <a:ext cx="1269377" cy="1223008"/>
          </a:xfrm>
          <a:prstGeom prst="ellipse">
            <a:avLst/>
          </a:prstGeom>
          <a:ln>
            <a:noFill/>
          </a:ln>
          <a:effectLst>
            <a:softEdge rad="112500"/>
          </a:effectLst>
        </p:spPr>
      </p:pic>
      <p:pic>
        <p:nvPicPr>
          <p:cNvPr id="12" name="Рисунок 11"/>
          <p:cNvPicPr>
            <a:picLocks noChangeAspect="1"/>
          </p:cNvPicPr>
          <p:nvPr/>
        </p:nvPicPr>
        <p:blipFill rotWithShape="1">
          <a:blip r:embed="rId3">
            <a:extLst>
              <a:ext uri="{28A0092B-C50C-407E-A947-70E740481C1C}">
                <a14:useLocalDpi xmlns:a14="http://schemas.microsoft.com/office/drawing/2010/main" val="0"/>
              </a:ext>
            </a:extLst>
          </a:blip>
          <a:srcRect l="2479" t="23607" r="2365" b="22572"/>
          <a:stretch/>
        </p:blipFill>
        <p:spPr>
          <a:xfrm>
            <a:off x="5842811" y="1134594"/>
            <a:ext cx="5748553" cy="4347996"/>
          </a:xfrm>
          <a:prstGeom prst="rect">
            <a:avLst/>
          </a:prstGeom>
        </p:spPr>
      </p:pic>
      <p:pic>
        <p:nvPicPr>
          <p:cNvPr id="14" name="Рисунок 13"/>
          <p:cNvPicPr>
            <a:picLocks noChangeAspect="1"/>
          </p:cNvPicPr>
          <p:nvPr/>
        </p:nvPicPr>
        <p:blipFill rotWithShape="1">
          <a:blip r:embed="rId3">
            <a:extLst>
              <a:ext uri="{28A0092B-C50C-407E-A947-70E740481C1C}">
                <a14:useLocalDpi xmlns:a14="http://schemas.microsoft.com/office/drawing/2010/main" val="0"/>
              </a:ext>
            </a:extLst>
          </a:blip>
          <a:srcRect l="922" t="374" r="2365" b="97462"/>
          <a:stretch/>
        </p:blipFill>
        <p:spPr>
          <a:xfrm>
            <a:off x="5789083" y="1094253"/>
            <a:ext cx="5842622" cy="174812"/>
          </a:xfrm>
          <a:prstGeom prst="rect">
            <a:avLst/>
          </a:prstGeom>
        </p:spPr>
      </p:pic>
      <p:sp>
        <p:nvSpPr>
          <p:cNvPr id="15" name="TextBox 14"/>
          <p:cNvSpPr txBox="1"/>
          <p:nvPr/>
        </p:nvSpPr>
        <p:spPr>
          <a:xfrm>
            <a:off x="2353606" y="2004646"/>
            <a:ext cx="3442075" cy="1015663"/>
          </a:xfrm>
          <a:prstGeom prst="rect">
            <a:avLst/>
          </a:prstGeom>
          <a:noFill/>
        </p:spPr>
        <p:txBody>
          <a:bodyPr wrap="square" rtlCol="0">
            <a:spAutoFit/>
          </a:bodyPr>
          <a:lstStyle/>
          <a:p>
            <a:r>
              <a:rPr lang="ru-RU" sz="2000" dirty="0" smtClean="0"/>
              <a:t>Как назывался план нападения нацистской Германии на СССР?</a:t>
            </a:r>
            <a:endParaRPr lang="ru-RU" sz="2000" dirty="0"/>
          </a:p>
        </p:txBody>
      </p:sp>
      <p:sp>
        <p:nvSpPr>
          <p:cNvPr id="18" name="TextBox 17">
            <a:hlinkClick r:id="rId4" action="ppaction://hlinksldjump"/>
          </p:cNvPr>
          <p:cNvSpPr txBox="1"/>
          <p:nvPr/>
        </p:nvSpPr>
        <p:spPr>
          <a:xfrm>
            <a:off x="126449" y="3657994"/>
            <a:ext cx="2764669"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Операция </a:t>
            </a:r>
          </a:p>
          <a:p>
            <a:pPr algn="ctr"/>
            <a:r>
              <a:rPr lang="ru-RU" b="1" dirty="0" smtClean="0">
                <a:latin typeface="Times New Roman" panose="02020603050405020304" pitchFamily="18" charset="0"/>
                <a:cs typeface="Times New Roman" panose="02020603050405020304" pitchFamily="18" charset="0"/>
              </a:rPr>
              <a:t>«Меркурий»</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5" action="ppaction://hlinksldjump"/>
          </p:cNvPr>
          <p:cNvSpPr txBox="1"/>
          <p:nvPr/>
        </p:nvSpPr>
        <p:spPr>
          <a:xfrm>
            <a:off x="3067442" y="3657993"/>
            <a:ext cx="270024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Операция </a:t>
            </a:r>
          </a:p>
          <a:p>
            <a:pPr algn="ctr"/>
            <a:r>
              <a:rPr lang="ru-RU" b="1" dirty="0" smtClean="0">
                <a:latin typeface="Times New Roman" panose="02020603050405020304" pitchFamily="18" charset="0"/>
                <a:cs typeface="Times New Roman" panose="02020603050405020304" pitchFamily="18" charset="0"/>
              </a:rPr>
              <a:t>«Барбаросса»</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4" action="ppaction://hlinksldjump"/>
          </p:cNvPr>
          <p:cNvSpPr txBox="1"/>
          <p:nvPr/>
        </p:nvSpPr>
        <p:spPr>
          <a:xfrm>
            <a:off x="126448" y="4472652"/>
            <a:ext cx="2764669"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Операция </a:t>
            </a:r>
          </a:p>
          <a:p>
            <a:pPr algn="ctr"/>
            <a:r>
              <a:rPr lang="ru-RU" b="1" dirty="0" smtClean="0">
                <a:latin typeface="Times New Roman" panose="02020603050405020304" pitchFamily="18" charset="0"/>
                <a:cs typeface="Times New Roman" panose="02020603050405020304" pitchFamily="18" charset="0"/>
              </a:rPr>
              <a:t>«Вотан»</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4" action="ppaction://hlinksldjump"/>
          </p:cNvPr>
          <p:cNvSpPr txBox="1"/>
          <p:nvPr/>
        </p:nvSpPr>
        <p:spPr>
          <a:xfrm>
            <a:off x="3095438" y="4472652"/>
            <a:ext cx="2672247"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Операция </a:t>
            </a:r>
          </a:p>
          <a:p>
            <a:pPr algn="ctr"/>
            <a:r>
              <a:rPr lang="ru-RU" b="1" dirty="0" smtClean="0">
                <a:latin typeface="Times New Roman" panose="02020603050405020304" pitchFamily="18" charset="0"/>
                <a:cs typeface="Times New Roman" panose="02020603050405020304" pitchFamily="18" charset="0"/>
              </a:rPr>
              <a:t>«Северный Свет»</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6">
            <a:extLst>
              <a:ext uri="{28A0092B-C50C-407E-A947-70E740481C1C}">
                <a14:useLocalDpi xmlns:a14="http://schemas.microsoft.com/office/drawing/2010/main" val="0"/>
              </a:ext>
            </a:extLst>
          </a:blip>
          <a:srcRect t="13291"/>
          <a:stretch/>
        </p:blipFill>
        <p:spPr>
          <a:xfrm>
            <a:off x="148257" y="1921393"/>
            <a:ext cx="2178485" cy="1387199"/>
          </a:xfrm>
          <a:prstGeom prst="rect">
            <a:avLst/>
          </a:prstGeom>
        </p:spPr>
      </p:pic>
    </p:spTree>
    <p:extLst>
      <p:ext uri="{BB962C8B-B14F-4D97-AF65-F5344CB8AC3E}">
        <p14:creationId xmlns:p14="http://schemas.microsoft.com/office/powerpoint/2010/main" val="29188701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15 </a:t>
            </a:r>
            <a:r>
              <a:rPr lang="ru-RU" sz="4400" dirty="0" smtClean="0"/>
              <a:t>баллов</a:t>
            </a:r>
            <a:endParaRPr lang="ru-RU" sz="4400" dirty="0"/>
          </a:p>
        </p:txBody>
      </p:sp>
      <p:sp>
        <p:nvSpPr>
          <p:cNvPr id="4" name="TextBox 3"/>
          <p:cNvSpPr txBox="1"/>
          <p:nvPr/>
        </p:nvSpPr>
        <p:spPr>
          <a:xfrm>
            <a:off x="685800" y="5768787"/>
            <a:ext cx="10394707" cy="523220"/>
          </a:xfrm>
          <a:prstGeom prst="rect">
            <a:avLst/>
          </a:prstGeom>
          <a:noFill/>
        </p:spPr>
        <p:txBody>
          <a:bodyPr wrap="square" rtlCol="0">
            <a:spAutoFit/>
          </a:bodyPr>
          <a:lstStyle/>
          <a:p>
            <a:pPr algn="ctr"/>
            <a:r>
              <a:rPr lang="ru-RU" sz="2800" dirty="0" smtClean="0"/>
              <a:t>2 этап. Битва под Москвой. </a:t>
            </a:r>
            <a:r>
              <a:rPr lang="ru-RU" sz="2800" dirty="0"/>
              <a:t>30 сентября 1941 </a:t>
            </a:r>
            <a:r>
              <a:rPr lang="ru-RU" sz="2800" dirty="0" smtClean="0"/>
              <a:t>г. - </a:t>
            </a:r>
            <a:r>
              <a:rPr lang="ru-RU" sz="2800" dirty="0"/>
              <a:t>20 апреля 1942 </a:t>
            </a:r>
            <a:r>
              <a:rPr lang="ru-RU" sz="2800" dirty="0" smtClean="0"/>
              <a:t>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51111" y="128563"/>
            <a:ext cx="1269377" cy="1223008"/>
          </a:xfrm>
          <a:prstGeom prst="ellipse">
            <a:avLst/>
          </a:prstGeom>
          <a:ln>
            <a:noFill/>
          </a:ln>
          <a:effectLst>
            <a:softEdge rad="112500"/>
          </a:effectLst>
        </p:spPr>
      </p:pic>
      <p:pic>
        <p:nvPicPr>
          <p:cNvPr id="10"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1726578" y="128563"/>
            <a:ext cx="1269377" cy="1223008"/>
          </a:xfrm>
          <a:prstGeom prst="ellipse">
            <a:avLst/>
          </a:prstGeom>
          <a:ln>
            <a:noFill/>
          </a:ln>
          <a:effectLst>
            <a:softEdge rad="112500"/>
          </a:effectLst>
        </p:spPr>
      </p:pic>
      <p:pic>
        <p:nvPicPr>
          <p:cNvPr id="11"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888845" y="495442"/>
            <a:ext cx="1269377" cy="1223008"/>
          </a:xfrm>
          <a:prstGeom prst="ellipse">
            <a:avLst/>
          </a:prstGeom>
          <a:ln>
            <a:noFill/>
          </a:ln>
          <a:effectLst>
            <a:softEdge rad="112500"/>
          </a:effectLst>
        </p:spPr>
      </p:pic>
      <p:sp>
        <p:nvSpPr>
          <p:cNvPr id="15" name="TextBox 14"/>
          <p:cNvSpPr txBox="1"/>
          <p:nvPr/>
        </p:nvSpPr>
        <p:spPr>
          <a:xfrm>
            <a:off x="2507117" y="1821581"/>
            <a:ext cx="3442075" cy="1938992"/>
          </a:xfrm>
          <a:prstGeom prst="rect">
            <a:avLst/>
          </a:prstGeom>
          <a:noFill/>
        </p:spPr>
        <p:txBody>
          <a:bodyPr wrap="square" rtlCol="0">
            <a:spAutoFit/>
          </a:bodyPr>
          <a:lstStyle/>
          <a:p>
            <a:r>
              <a:rPr lang="ru-RU" sz="2000" dirty="0" smtClean="0"/>
              <a:t>Кто из женщин п. Тугулым, участниц Великой Отечественной войны, служил </a:t>
            </a:r>
            <a:r>
              <a:rPr lang="ru-RU" sz="2000" dirty="0"/>
              <a:t>в зенитно-пулеметном полку на охране неба Москвы</a:t>
            </a:r>
            <a:r>
              <a:rPr lang="ru-RU" sz="2000" dirty="0" smtClean="0"/>
              <a:t>?</a:t>
            </a:r>
            <a:endParaRPr lang="ru-RU" sz="2000" dirty="0"/>
          </a:p>
        </p:txBody>
      </p:sp>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28" y="1990327"/>
            <a:ext cx="2253716" cy="1580242"/>
          </a:xfrm>
          <a:prstGeom prst="rect">
            <a:avLst/>
          </a:prstGeom>
        </p:spPr>
      </p:pic>
      <p:sp>
        <p:nvSpPr>
          <p:cNvPr id="18" name="TextBox 17">
            <a:hlinkClick r:id="rId4" action="ppaction://hlinksldjump"/>
          </p:cNvPr>
          <p:cNvSpPr txBox="1"/>
          <p:nvPr/>
        </p:nvSpPr>
        <p:spPr>
          <a:xfrm>
            <a:off x="148728" y="4032450"/>
            <a:ext cx="28938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err="1">
                <a:latin typeface="Times New Roman" panose="02020603050405020304" pitchFamily="18" charset="0"/>
                <a:cs typeface="Times New Roman" panose="02020603050405020304" pitchFamily="18" charset="0"/>
              </a:rPr>
              <a:t>Халемина</a:t>
            </a:r>
            <a:r>
              <a:rPr lang="ru-RU" b="1" dirty="0">
                <a:latin typeface="Times New Roman" panose="02020603050405020304" pitchFamily="18" charset="0"/>
                <a:cs typeface="Times New Roman" panose="02020603050405020304" pitchFamily="18" charset="0"/>
              </a:rPr>
              <a:t> Зинаида  Никаноровна</a:t>
            </a:r>
          </a:p>
        </p:txBody>
      </p:sp>
      <p:sp>
        <p:nvSpPr>
          <p:cNvPr id="19" name="TextBox 18">
            <a:hlinkClick r:id="rId4" action="ppaction://hlinksldjump"/>
          </p:cNvPr>
          <p:cNvSpPr txBox="1"/>
          <p:nvPr/>
        </p:nvSpPr>
        <p:spPr>
          <a:xfrm>
            <a:off x="148728" y="4787049"/>
            <a:ext cx="28938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err="1" smtClean="0">
                <a:latin typeface="Times New Roman" panose="02020603050405020304" pitchFamily="18" charset="0"/>
                <a:cs typeface="Times New Roman" panose="02020603050405020304" pitchFamily="18" charset="0"/>
              </a:rPr>
              <a:t>Тимашова</a:t>
            </a:r>
            <a:r>
              <a:rPr lang="ru-RU" b="1" dirty="0" smtClean="0">
                <a:latin typeface="Times New Roman" panose="02020603050405020304" pitchFamily="18" charset="0"/>
                <a:cs typeface="Times New Roman" panose="02020603050405020304" pitchFamily="18" charset="0"/>
              </a:rPr>
              <a:t> Мария Пименовна</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4" action="ppaction://hlinksldjump"/>
          </p:cNvPr>
          <p:cNvSpPr txBox="1"/>
          <p:nvPr/>
        </p:nvSpPr>
        <p:spPr>
          <a:xfrm>
            <a:off x="3229442" y="4792742"/>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Киселёва Надежда Григорьевна</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5" action="ppaction://hlinksldjump"/>
          </p:cNvPr>
          <p:cNvSpPr txBox="1"/>
          <p:nvPr/>
        </p:nvSpPr>
        <p:spPr>
          <a:xfrm>
            <a:off x="3229442" y="4032450"/>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err="1" smtClean="0">
                <a:latin typeface="Times New Roman" panose="02020603050405020304" pitchFamily="18" charset="0"/>
                <a:cs typeface="Times New Roman" panose="02020603050405020304" pitchFamily="18" charset="0"/>
              </a:rPr>
              <a:t>Хананова</a:t>
            </a:r>
            <a:r>
              <a:rPr lang="ru-RU" b="1" dirty="0" smtClean="0">
                <a:latin typeface="Times New Roman" panose="02020603050405020304" pitchFamily="18" charset="0"/>
                <a:cs typeface="Times New Roman" panose="02020603050405020304" pitchFamily="18" charset="0"/>
              </a:rPr>
              <a:t> Людмила Ивановна</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6">
            <a:extLst>
              <a:ext uri="{28A0092B-C50C-407E-A947-70E740481C1C}">
                <a14:useLocalDpi xmlns:a14="http://schemas.microsoft.com/office/drawing/2010/main" val="0"/>
              </a:ext>
            </a:extLst>
          </a:blip>
          <a:srcRect l="1034" t="27891" r="1321" b="22150"/>
          <a:stretch/>
        </p:blipFill>
        <p:spPr>
          <a:xfrm>
            <a:off x="6388660" y="1508352"/>
            <a:ext cx="5020408" cy="3965848"/>
          </a:xfrm>
          <a:prstGeom prst="rect">
            <a:avLst/>
          </a:prstGeom>
        </p:spPr>
      </p:pic>
      <p:pic>
        <p:nvPicPr>
          <p:cNvPr id="16" name="Рисунок 15"/>
          <p:cNvPicPr>
            <a:picLocks noChangeAspect="1"/>
          </p:cNvPicPr>
          <p:nvPr/>
        </p:nvPicPr>
        <p:blipFill rotWithShape="1">
          <a:blip r:embed="rId6">
            <a:extLst>
              <a:ext uri="{28A0092B-C50C-407E-A947-70E740481C1C}">
                <a14:useLocalDpi xmlns:a14="http://schemas.microsoft.com/office/drawing/2010/main" val="0"/>
              </a:ext>
            </a:extLst>
          </a:blip>
          <a:srcRect l="1034" t="702" r="1321" b="96757"/>
          <a:stretch/>
        </p:blipFill>
        <p:spPr>
          <a:xfrm>
            <a:off x="6375213" y="1287100"/>
            <a:ext cx="5020408" cy="201706"/>
          </a:xfrm>
          <a:prstGeom prst="rect">
            <a:avLst/>
          </a:prstGeom>
        </p:spPr>
      </p:pic>
    </p:spTree>
    <p:extLst>
      <p:ext uri="{BB962C8B-B14F-4D97-AF65-F5344CB8AC3E}">
        <p14:creationId xmlns:p14="http://schemas.microsoft.com/office/powerpoint/2010/main" val="19327100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10 </a:t>
            </a:r>
            <a:r>
              <a:rPr lang="ru-RU" sz="4400" dirty="0" smtClean="0"/>
              <a:t>баллов</a:t>
            </a:r>
            <a:endParaRPr lang="ru-RU" sz="4400" dirty="0"/>
          </a:p>
        </p:txBody>
      </p:sp>
      <p:sp>
        <p:nvSpPr>
          <p:cNvPr id="4" name="TextBox 3"/>
          <p:cNvSpPr txBox="1"/>
          <p:nvPr/>
        </p:nvSpPr>
        <p:spPr>
          <a:xfrm>
            <a:off x="685800" y="5768787"/>
            <a:ext cx="10394707" cy="523220"/>
          </a:xfrm>
          <a:prstGeom prst="rect">
            <a:avLst/>
          </a:prstGeom>
          <a:noFill/>
        </p:spPr>
        <p:txBody>
          <a:bodyPr wrap="square" rtlCol="0">
            <a:spAutoFit/>
          </a:bodyPr>
          <a:lstStyle/>
          <a:p>
            <a:pPr algn="ctr"/>
            <a:r>
              <a:rPr lang="ru-RU" sz="2800" dirty="0" smtClean="0"/>
              <a:t>2 этап. Битва под Москвой. </a:t>
            </a:r>
            <a:r>
              <a:rPr lang="ru-RU" sz="2800" dirty="0"/>
              <a:t>30 сентября 1941 </a:t>
            </a:r>
            <a:r>
              <a:rPr lang="ru-RU" sz="2800" dirty="0" smtClean="0"/>
              <a:t>г. - </a:t>
            </a:r>
            <a:r>
              <a:rPr lang="ru-RU" sz="2800" dirty="0"/>
              <a:t>20 апреля 1942 </a:t>
            </a:r>
            <a:r>
              <a:rPr lang="ru-RU" sz="2800" dirty="0" smtClean="0"/>
              <a:t>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221972" y="141062"/>
            <a:ext cx="1269377" cy="1223008"/>
          </a:xfrm>
          <a:prstGeom prst="ellipse">
            <a:avLst/>
          </a:prstGeom>
          <a:ln>
            <a:noFill/>
          </a:ln>
          <a:effectLst>
            <a:softEdge rad="112500"/>
          </a:effectLst>
        </p:spPr>
      </p:pic>
      <p:pic>
        <p:nvPicPr>
          <p:cNvPr id="10"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1381700" y="164084"/>
            <a:ext cx="1269377" cy="1223008"/>
          </a:xfrm>
          <a:prstGeom prst="ellipse">
            <a:avLst/>
          </a:prstGeom>
          <a:ln>
            <a:noFill/>
          </a:ln>
          <a:effectLst>
            <a:softEdge rad="112500"/>
          </a:effectLst>
        </p:spPr>
      </p:pic>
      <p:sp>
        <p:nvSpPr>
          <p:cNvPr id="15" name="TextBox 14"/>
          <p:cNvSpPr txBox="1"/>
          <p:nvPr/>
        </p:nvSpPr>
        <p:spPr>
          <a:xfrm>
            <a:off x="2474631" y="2072205"/>
            <a:ext cx="3442075" cy="1015663"/>
          </a:xfrm>
          <a:prstGeom prst="rect">
            <a:avLst/>
          </a:prstGeom>
          <a:noFill/>
        </p:spPr>
        <p:txBody>
          <a:bodyPr wrap="square" rtlCol="0">
            <a:spAutoFit/>
          </a:bodyPr>
          <a:lstStyle/>
          <a:p>
            <a:r>
              <a:rPr lang="ru-RU" sz="2000" dirty="0" smtClean="0"/>
              <a:t>Кто с 10 октября 1941 г. возглавил оборону </a:t>
            </a:r>
          </a:p>
          <a:p>
            <a:r>
              <a:rPr lang="ru-RU" sz="2000" dirty="0" smtClean="0"/>
              <a:t>г. Москвы?</a:t>
            </a:r>
            <a:endParaRPr lang="ru-RU" sz="2000" dirty="0"/>
          </a:p>
        </p:txBody>
      </p:sp>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39" y="1897617"/>
            <a:ext cx="2293592" cy="1799426"/>
          </a:xfrm>
          <a:prstGeom prst="rect">
            <a:avLst/>
          </a:prstGeom>
        </p:spPr>
      </p:pic>
      <p:sp>
        <p:nvSpPr>
          <p:cNvPr id="18" name="TextBox 17">
            <a:hlinkClick r:id="rId4" action="ppaction://hlinksldjump"/>
          </p:cNvPr>
          <p:cNvSpPr txBox="1"/>
          <p:nvPr/>
        </p:nvSpPr>
        <p:spPr>
          <a:xfrm>
            <a:off x="148728" y="4032450"/>
            <a:ext cx="28938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a:latin typeface="Times New Roman" panose="02020603050405020304" pitchFamily="18" charset="0"/>
                <a:cs typeface="Times New Roman" panose="02020603050405020304" pitchFamily="18" charset="0"/>
              </a:rPr>
              <a:t>Жуков</a:t>
            </a:r>
          </a:p>
          <a:p>
            <a:pPr algn="ctr"/>
            <a:r>
              <a:rPr lang="ru-RU" b="1" dirty="0" smtClean="0">
                <a:latin typeface="Times New Roman" panose="02020603050405020304" pitchFamily="18" charset="0"/>
                <a:cs typeface="Times New Roman" panose="02020603050405020304" pitchFamily="18" charset="0"/>
              </a:rPr>
              <a:t>Георгий Константинович</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5" action="ppaction://hlinksldjump"/>
          </p:cNvPr>
          <p:cNvSpPr txBox="1"/>
          <p:nvPr/>
        </p:nvSpPr>
        <p:spPr>
          <a:xfrm>
            <a:off x="148728" y="4787049"/>
            <a:ext cx="28938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Сталин</a:t>
            </a:r>
          </a:p>
          <a:p>
            <a:pPr algn="ctr"/>
            <a:r>
              <a:rPr lang="ru-RU" b="1" dirty="0" smtClean="0">
                <a:latin typeface="Times New Roman" panose="02020603050405020304" pitchFamily="18" charset="0"/>
                <a:cs typeface="Times New Roman" panose="02020603050405020304" pitchFamily="18" charset="0"/>
              </a:rPr>
              <a:t>Иосиф Виссарионович </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5" action="ppaction://hlinksldjump"/>
          </p:cNvPr>
          <p:cNvSpPr txBox="1"/>
          <p:nvPr/>
        </p:nvSpPr>
        <p:spPr>
          <a:xfrm>
            <a:off x="3229442" y="4792742"/>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Малиновский</a:t>
            </a:r>
          </a:p>
          <a:p>
            <a:pPr algn="ctr"/>
            <a:r>
              <a:rPr lang="ru-RU" b="1" dirty="0" smtClean="0">
                <a:latin typeface="Times New Roman" panose="02020603050405020304" pitchFamily="18" charset="0"/>
                <a:cs typeface="Times New Roman" panose="02020603050405020304" pitchFamily="18" charset="0"/>
              </a:rPr>
              <a:t>Родион Яковлевич</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5" action="ppaction://hlinksldjump"/>
          </p:cNvPr>
          <p:cNvSpPr txBox="1"/>
          <p:nvPr/>
        </p:nvSpPr>
        <p:spPr>
          <a:xfrm>
            <a:off x="3229442" y="4032450"/>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Тимошенко</a:t>
            </a:r>
          </a:p>
          <a:p>
            <a:pPr algn="ctr"/>
            <a:r>
              <a:rPr lang="ru-RU" b="1" dirty="0" smtClean="0">
                <a:latin typeface="Times New Roman" panose="02020603050405020304" pitchFamily="18" charset="0"/>
                <a:cs typeface="Times New Roman" panose="02020603050405020304" pitchFamily="18" charset="0"/>
              </a:rPr>
              <a:t>Семён Константинович </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6">
            <a:extLst>
              <a:ext uri="{28A0092B-C50C-407E-A947-70E740481C1C}">
                <a14:useLocalDpi xmlns:a14="http://schemas.microsoft.com/office/drawing/2010/main" val="0"/>
              </a:ext>
            </a:extLst>
          </a:blip>
          <a:srcRect l="1034" t="27891" r="1321" b="22150"/>
          <a:stretch/>
        </p:blipFill>
        <p:spPr>
          <a:xfrm>
            <a:off x="6388660" y="1508352"/>
            <a:ext cx="5020408" cy="3965848"/>
          </a:xfrm>
          <a:prstGeom prst="rect">
            <a:avLst/>
          </a:prstGeom>
        </p:spPr>
      </p:pic>
      <p:pic>
        <p:nvPicPr>
          <p:cNvPr id="16" name="Рисунок 15"/>
          <p:cNvPicPr>
            <a:picLocks noChangeAspect="1"/>
          </p:cNvPicPr>
          <p:nvPr/>
        </p:nvPicPr>
        <p:blipFill rotWithShape="1">
          <a:blip r:embed="rId6">
            <a:extLst>
              <a:ext uri="{28A0092B-C50C-407E-A947-70E740481C1C}">
                <a14:useLocalDpi xmlns:a14="http://schemas.microsoft.com/office/drawing/2010/main" val="0"/>
              </a:ext>
            </a:extLst>
          </a:blip>
          <a:srcRect l="1034" t="702" r="1321" b="96757"/>
          <a:stretch/>
        </p:blipFill>
        <p:spPr>
          <a:xfrm>
            <a:off x="6375213" y="1287100"/>
            <a:ext cx="5020408" cy="201706"/>
          </a:xfrm>
          <a:prstGeom prst="rect">
            <a:avLst/>
          </a:prstGeom>
        </p:spPr>
      </p:pic>
    </p:spTree>
    <p:extLst>
      <p:ext uri="{BB962C8B-B14F-4D97-AF65-F5344CB8AC3E}">
        <p14:creationId xmlns:p14="http://schemas.microsoft.com/office/powerpoint/2010/main" val="2778648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5 </a:t>
            </a:r>
            <a:r>
              <a:rPr lang="ru-RU" sz="4400" dirty="0" smtClean="0"/>
              <a:t>баллов</a:t>
            </a:r>
            <a:endParaRPr lang="ru-RU" sz="4400" dirty="0"/>
          </a:p>
        </p:txBody>
      </p:sp>
      <p:sp>
        <p:nvSpPr>
          <p:cNvPr id="4" name="TextBox 3"/>
          <p:cNvSpPr txBox="1"/>
          <p:nvPr/>
        </p:nvSpPr>
        <p:spPr>
          <a:xfrm>
            <a:off x="685800" y="5768787"/>
            <a:ext cx="10394707" cy="523220"/>
          </a:xfrm>
          <a:prstGeom prst="rect">
            <a:avLst/>
          </a:prstGeom>
          <a:noFill/>
        </p:spPr>
        <p:txBody>
          <a:bodyPr wrap="square" rtlCol="0">
            <a:spAutoFit/>
          </a:bodyPr>
          <a:lstStyle/>
          <a:p>
            <a:pPr algn="ctr"/>
            <a:r>
              <a:rPr lang="ru-RU" sz="2800" dirty="0" smtClean="0"/>
              <a:t>2 этап. Битва под Москвой. </a:t>
            </a:r>
            <a:r>
              <a:rPr lang="ru-RU" sz="2800" dirty="0"/>
              <a:t>30 сентября 1941 </a:t>
            </a:r>
            <a:r>
              <a:rPr lang="ru-RU" sz="2800" dirty="0" smtClean="0"/>
              <a:t>г. - </a:t>
            </a:r>
            <a:r>
              <a:rPr lang="ru-RU" sz="2800" dirty="0"/>
              <a:t>20 апреля 1942 </a:t>
            </a:r>
            <a:r>
              <a:rPr lang="ru-RU" sz="2800" dirty="0" smtClean="0"/>
              <a:t>г.</a:t>
            </a:r>
            <a:endParaRPr lang="ru-RU" sz="2800" dirty="0"/>
          </a:p>
        </p:txBody>
      </p:sp>
      <p:pic>
        <p:nvPicPr>
          <p:cNvPr id="10"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1072371" y="208147"/>
            <a:ext cx="1269377" cy="1223008"/>
          </a:xfrm>
          <a:prstGeom prst="ellipse">
            <a:avLst/>
          </a:prstGeom>
          <a:ln>
            <a:noFill/>
          </a:ln>
          <a:effectLst>
            <a:softEdge rad="112500"/>
          </a:effectLst>
        </p:spPr>
      </p:pic>
      <p:sp>
        <p:nvSpPr>
          <p:cNvPr id="15" name="TextBox 14"/>
          <p:cNvSpPr txBox="1"/>
          <p:nvPr/>
        </p:nvSpPr>
        <p:spPr>
          <a:xfrm>
            <a:off x="2891118" y="2293116"/>
            <a:ext cx="3025588" cy="707886"/>
          </a:xfrm>
          <a:prstGeom prst="rect">
            <a:avLst/>
          </a:prstGeom>
          <a:noFill/>
        </p:spPr>
        <p:txBody>
          <a:bodyPr wrap="square" rtlCol="0">
            <a:spAutoFit/>
          </a:bodyPr>
          <a:lstStyle/>
          <a:p>
            <a:r>
              <a:rPr lang="ru-RU" sz="2000" dirty="0" smtClean="0"/>
              <a:t>Что проходило в </a:t>
            </a:r>
          </a:p>
          <a:p>
            <a:r>
              <a:rPr lang="ru-RU" sz="2000" dirty="0" smtClean="0"/>
              <a:t>Москве 7 ноября 1941 г.?</a:t>
            </a:r>
            <a:endParaRPr lang="ru-RU" sz="2000" dirty="0"/>
          </a:p>
        </p:txBody>
      </p:sp>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39" y="1760870"/>
            <a:ext cx="2581566" cy="1936174"/>
          </a:xfrm>
          <a:prstGeom prst="rect">
            <a:avLst/>
          </a:prstGeom>
        </p:spPr>
      </p:pic>
      <p:sp>
        <p:nvSpPr>
          <p:cNvPr id="18" name="TextBox 17">
            <a:hlinkClick r:id="rId4" action="ppaction://hlinksldjump"/>
          </p:cNvPr>
          <p:cNvSpPr txBox="1"/>
          <p:nvPr/>
        </p:nvSpPr>
        <p:spPr>
          <a:xfrm>
            <a:off x="148728" y="4032450"/>
            <a:ext cx="28938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Народные гуляния на Красной площади</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4" action="ppaction://hlinksldjump"/>
          </p:cNvPr>
          <p:cNvSpPr txBox="1"/>
          <p:nvPr/>
        </p:nvSpPr>
        <p:spPr>
          <a:xfrm>
            <a:off x="148728" y="4787049"/>
            <a:ext cx="28938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Бои с немецкими войсками возле Кремля</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5" action="ppaction://hlinksldjump"/>
          </p:cNvPr>
          <p:cNvSpPr txBox="1"/>
          <p:nvPr/>
        </p:nvSpPr>
        <p:spPr>
          <a:xfrm>
            <a:off x="3229442" y="4792742"/>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Парад на Красной площади</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4" action="ppaction://hlinksldjump"/>
          </p:cNvPr>
          <p:cNvSpPr txBox="1"/>
          <p:nvPr/>
        </p:nvSpPr>
        <p:spPr>
          <a:xfrm>
            <a:off x="3229442" y="4032450"/>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Заседание Комитета Обороны</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6">
            <a:extLst>
              <a:ext uri="{28A0092B-C50C-407E-A947-70E740481C1C}">
                <a14:useLocalDpi xmlns:a14="http://schemas.microsoft.com/office/drawing/2010/main" val="0"/>
              </a:ext>
            </a:extLst>
          </a:blip>
          <a:srcRect l="1034" t="27891" r="1321" b="22150"/>
          <a:stretch/>
        </p:blipFill>
        <p:spPr>
          <a:xfrm>
            <a:off x="6388660" y="1508352"/>
            <a:ext cx="5020408" cy="3965848"/>
          </a:xfrm>
          <a:prstGeom prst="rect">
            <a:avLst/>
          </a:prstGeom>
        </p:spPr>
      </p:pic>
      <p:pic>
        <p:nvPicPr>
          <p:cNvPr id="16" name="Рисунок 15"/>
          <p:cNvPicPr>
            <a:picLocks noChangeAspect="1"/>
          </p:cNvPicPr>
          <p:nvPr/>
        </p:nvPicPr>
        <p:blipFill rotWithShape="1">
          <a:blip r:embed="rId6">
            <a:extLst>
              <a:ext uri="{28A0092B-C50C-407E-A947-70E740481C1C}">
                <a14:useLocalDpi xmlns:a14="http://schemas.microsoft.com/office/drawing/2010/main" val="0"/>
              </a:ext>
            </a:extLst>
          </a:blip>
          <a:srcRect l="1034" t="702" r="1321" b="96757"/>
          <a:stretch/>
        </p:blipFill>
        <p:spPr>
          <a:xfrm>
            <a:off x="6375213" y="1287100"/>
            <a:ext cx="5020408" cy="201706"/>
          </a:xfrm>
          <a:prstGeom prst="rect">
            <a:avLst/>
          </a:prstGeom>
        </p:spPr>
      </p:pic>
    </p:spTree>
    <p:extLst>
      <p:ext uri="{BB962C8B-B14F-4D97-AF65-F5344CB8AC3E}">
        <p14:creationId xmlns:p14="http://schemas.microsoft.com/office/powerpoint/2010/main" val="3558023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5438" y="199606"/>
            <a:ext cx="6586445" cy="1151965"/>
          </a:xfrm>
        </p:spPr>
        <p:txBody>
          <a:bodyPr/>
          <a:lstStyle/>
          <a:p>
            <a:r>
              <a:rPr lang="ru-RU" sz="4400" dirty="0" smtClean="0"/>
              <a:t>Вопрос</a:t>
            </a:r>
            <a:r>
              <a:rPr lang="ru-RU" dirty="0" smtClean="0"/>
              <a:t> 15 </a:t>
            </a:r>
            <a:r>
              <a:rPr lang="ru-RU" sz="4400" dirty="0" smtClean="0"/>
              <a:t>баллов</a:t>
            </a:r>
            <a:endParaRPr lang="ru-RU" sz="4400" dirty="0"/>
          </a:p>
        </p:txBody>
      </p:sp>
      <p:sp>
        <p:nvSpPr>
          <p:cNvPr id="4" name="TextBox 3"/>
          <p:cNvSpPr txBox="1"/>
          <p:nvPr/>
        </p:nvSpPr>
        <p:spPr>
          <a:xfrm>
            <a:off x="148728" y="5768787"/>
            <a:ext cx="11246893" cy="523220"/>
          </a:xfrm>
          <a:prstGeom prst="rect">
            <a:avLst/>
          </a:prstGeom>
          <a:noFill/>
        </p:spPr>
        <p:txBody>
          <a:bodyPr wrap="square" rtlCol="0">
            <a:spAutoFit/>
          </a:bodyPr>
          <a:lstStyle/>
          <a:p>
            <a:pPr algn="ctr"/>
            <a:r>
              <a:rPr lang="ru-RU" sz="2800" dirty="0" smtClean="0"/>
              <a:t>3 этап. Сталинградская битва. </a:t>
            </a:r>
            <a:r>
              <a:rPr lang="ru-RU" sz="2800" dirty="0"/>
              <a:t>17 июля </a:t>
            </a:r>
            <a:r>
              <a:rPr lang="ru-RU" sz="2800" dirty="0" smtClean="0"/>
              <a:t>1942 г. - </a:t>
            </a:r>
            <a:r>
              <a:rPr lang="ru-RU" sz="2800" dirty="0"/>
              <a:t>2 февраля 1943 </a:t>
            </a:r>
            <a:r>
              <a:rPr lang="ru-RU" sz="2800" dirty="0" smtClean="0"/>
              <a:t>г.</a:t>
            </a:r>
            <a:endParaRPr lang="ru-RU" sz="2800" dirty="0"/>
          </a:p>
        </p:txBody>
      </p:sp>
      <p:pic>
        <p:nvPicPr>
          <p:cNvPr id="9" name="Объект 8"/>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6342" t="2244" r="4729" b="12075"/>
          <a:stretch/>
        </p:blipFill>
        <p:spPr>
          <a:xfrm>
            <a:off x="51111" y="128563"/>
            <a:ext cx="1269377" cy="1223008"/>
          </a:xfrm>
          <a:prstGeom prst="ellipse">
            <a:avLst/>
          </a:prstGeom>
          <a:ln>
            <a:noFill/>
          </a:ln>
          <a:effectLst>
            <a:softEdge rad="112500"/>
          </a:effectLst>
        </p:spPr>
      </p:pic>
      <p:pic>
        <p:nvPicPr>
          <p:cNvPr id="10"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1726578" y="128563"/>
            <a:ext cx="1269377" cy="1223008"/>
          </a:xfrm>
          <a:prstGeom prst="ellipse">
            <a:avLst/>
          </a:prstGeom>
          <a:ln>
            <a:noFill/>
          </a:ln>
          <a:effectLst>
            <a:softEdge rad="112500"/>
          </a:effectLst>
        </p:spPr>
      </p:pic>
      <p:pic>
        <p:nvPicPr>
          <p:cNvPr id="11" name="Объект 8"/>
          <p:cNvPicPr>
            <a:picLocks noChangeAspect="1"/>
          </p:cNvPicPr>
          <p:nvPr/>
        </p:nvPicPr>
        <p:blipFill rotWithShape="1">
          <a:blip r:embed="rId2">
            <a:extLst>
              <a:ext uri="{28A0092B-C50C-407E-A947-70E740481C1C}">
                <a14:useLocalDpi xmlns:a14="http://schemas.microsoft.com/office/drawing/2010/main" val="0"/>
              </a:ext>
            </a:extLst>
          </a:blip>
          <a:srcRect l="6342" t="2244" r="4729" b="12075"/>
          <a:stretch/>
        </p:blipFill>
        <p:spPr>
          <a:xfrm>
            <a:off x="888845" y="495442"/>
            <a:ext cx="1269377" cy="1223008"/>
          </a:xfrm>
          <a:prstGeom prst="ellipse">
            <a:avLst/>
          </a:prstGeom>
          <a:ln>
            <a:noFill/>
          </a:ln>
          <a:effectLst>
            <a:softEdge rad="112500"/>
          </a:effectLst>
        </p:spPr>
      </p:pic>
      <p:sp>
        <p:nvSpPr>
          <p:cNvPr id="15" name="TextBox 14"/>
          <p:cNvSpPr txBox="1"/>
          <p:nvPr/>
        </p:nvSpPr>
        <p:spPr>
          <a:xfrm>
            <a:off x="2504994" y="1593619"/>
            <a:ext cx="3442075" cy="2246769"/>
          </a:xfrm>
          <a:prstGeom prst="rect">
            <a:avLst/>
          </a:prstGeom>
          <a:noFill/>
        </p:spPr>
        <p:txBody>
          <a:bodyPr wrap="square" rtlCol="0">
            <a:spAutoFit/>
          </a:bodyPr>
          <a:lstStyle/>
          <a:p>
            <a:r>
              <a:rPr lang="ru-RU" sz="2000" dirty="0" err="1" smtClean="0"/>
              <a:t>Кривенок</a:t>
            </a:r>
            <a:r>
              <a:rPr lang="ru-RU" sz="2000" dirty="0" smtClean="0"/>
              <a:t> Василиса Петровна прошла всю войну. Была призвана в июне 1941 г. и встретила Победу в Берлине. Она – участница обороны Сталинграда. Кем она была на войне?</a:t>
            </a:r>
            <a:endParaRPr lang="ru-RU" sz="2000" dirty="0"/>
          </a:p>
        </p:txBody>
      </p:sp>
      <p:sp>
        <p:nvSpPr>
          <p:cNvPr id="18" name="TextBox 17">
            <a:hlinkClick r:id="rId3" action="ppaction://hlinksldjump"/>
          </p:cNvPr>
          <p:cNvSpPr txBox="1"/>
          <p:nvPr/>
        </p:nvSpPr>
        <p:spPr>
          <a:xfrm>
            <a:off x="3229442" y="4787049"/>
            <a:ext cx="268726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Радио-телефонистской </a:t>
            </a:r>
            <a:endParaRPr lang="ru-RU" b="1" dirty="0">
              <a:latin typeface="Times New Roman" panose="02020603050405020304" pitchFamily="18" charset="0"/>
              <a:cs typeface="Times New Roman" panose="02020603050405020304" pitchFamily="18" charset="0"/>
            </a:endParaRPr>
          </a:p>
        </p:txBody>
      </p:sp>
      <p:sp>
        <p:nvSpPr>
          <p:cNvPr id="19" name="TextBox 18">
            <a:hlinkClick r:id="rId4" action="ppaction://hlinksldjump"/>
          </p:cNvPr>
          <p:cNvSpPr txBox="1"/>
          <p:nvPr/>
        </p:nvSpPr>
        <p:spPr>
          <a:xfrm>
            <a:off x="148728" y="4787049"/>
            <a:ext cx="289386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Медицинской сестрой</a:t>
            </a:r>
            <a:endParaRPr lang="ru-RU" b="1" dirty="0">
              <a:latin typeface="Times New Roman" panose="02020603050405020304" pitchFamily="18" charset="0"/>
              <a:cs typeface="Times New Roman" panose="02020603050405020304" pitchFamily="18" charset="0"/>
            </a:endParaRPr>
          </a:p>
        </p:txBody>
      </p:sp>
      <p:sp>
        <p:nvSpPr>
          <p:cNvPr id="20" name="TextBox 19">
            <a:hlinkClick r:id="rId3" action="ppaction://hlinksldjump"/>
          </p:cNvPr>
          <p:cNvSpPr txBox="1"/>
          <p:nvPr/>
        </p:nvSpPr>
        <p:spPr>
          <a:xfrm>
            <a:off x="148728" y="4032450"/>
            <a:ext cx="28967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Военным </a:t>
            </a:r>
          </a:p>
          <a:p>
            <a:pPr algn="ctr"/>
            <a:r>
              <a:rPr lang="ru-RU" b="1" dirty="0" smtClean="0">
                <a:latin typeface="Times New Roman" panose="02020603050405020304" pitchFamily="18" charset="0"/>
                <a:cs typeface="Times New Roman" panose="02020603050405020304" pitchFamily="18" charset="0"/>
              </a:rPr>
              <a:t>шофёром</a:t>
            </a:r>
            <a:endParaRPr lang="ru-RU" b="1" dirty="0">
              <a:latin typeface="Times New Roman" panose="02020603050405020304" pitchFamily="18" charset="0"/>
              <a:cs typeface="Times New Roman" panose="02020603050405020304" pitchFamily="18" charset="0"/>
            </a:endParaRPr>
          </a:p>
        </p:txBody>
      </p:sp>
      <p:sp>
        <p:nvSpPr>
          <p:cNvPr id="21" name="TextBox 20">
            <a:hlinkClick r:id="rId3" action="ppaction://hlinksldjump"/>
          </p:cNvPr>
          <p:cNvSpPr txBox="1"/>
          <p:nvPr/>
        </p:nvSpPr>
        <p:spPr>
          <a:xfrm>
            <a:off x="3229442" y="4032450"/>
            <a:ext cx="268726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Командиром дальномерного орудия</a:t>
            </a:r>
            <a:endParaRPr lang="ru-RU"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459" r="2490" b="23347"/>
          <a:stretch/>
        </p:blipFill>
        <p:spPr>
          <a:xfrm>
            <a:off x="6019256" y="1210236"/>
            <a:ext cx="5612092" cy="4271028"/>
          </a:xfrm>
          <a:prstGeom prst="rect">
            <a:avLst/>
          </a:prstGeom>
        </p:spPr>
      </p:pic>
      <p:pic>
        <p:nvPicPr>
          <p:cNvPr id="22" name="Рисунок 21" descr="Кривянок Василиса Петровна"/>
          <p:cNvPicPr/>
          <p:nvPr/>
        </p:nvPicPr>
        <p:blipFill>
          <a:blip r:embed="rId6" cstate="print">
            <a:lum bright="20000" contrast="-20000"/>
            <a:extLst>
              <a:ext uri="{28A0092B-C50C-407E-A947-70E740481C1C}">
                <a14:useLocalDpi xmlns:a14="http://schemas.microsoft.com/office/drawing/2010/main" val="0"/>
              </a:ext>
            </a:extLst>
          </a:blip>
          <a:srcRect/>
          <a:stretch>
            <a:fillRect/>
          </a:stretch>
        </p:blipFill>
        <p:spPr bwMode="auto">
          <a:xfrm>
            <a:off x="676520" y="1637185"/>
            <a:ext cx="1432560" cy="2159635"/>
          </a:xfrm>
          <a:prstGeom prst="rect">
            <a:avLst/>
          </a:prstGeom>
          <a:noFill/>
          <a:ln>
            <a:noFill/>
          </a:ln>
          <a:effectLst>
            <a:softEdge rad="63500"/>
          </a:effectLst>
        </p:spPr>
      </p:pic>
    </p:spTree>
    <p:extLst>
      <p:ext uri="{BB962C8B-B14F-4D97-AF65-F5344CB8AC3E}">
        <p14:creationId xmlns:p14="http://schemas.microsoft.com/office/powerpoint/2010/main" val="52902842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Главное мероприятие">
  <a:themeElements>
    <a:clrScheme name="Main Event">
      <a:dk1>
        <a:sysClr val="windowText" lastClr="000000"/>
      </a:dk1>
      <a:lt1>
        <a:sysClr val="window" lastClr="FFFFFF"/>
      </a:lt1>
      <a:dk2>
        <a:srgbClr val="424242"/>
      </a:dk2>
      <a:lt2>
        <a:srgbClr val="C8C8C8"/>
      </a:lt2>
      <a:accent1>
        <a:srgbClr val="EE8011"/>
      </a:accent1>
      <a:accent2>
        <a:srgbClr val="CEC079"/>
      </a:accent2>
      <a:accent3>
        <a:srgbClr val="93A569"/>
      </a:accent3>
      <a:accent4>
        <a:srgbClr val="69A58B"/>
      </a:accent4>
      <a:accent5>
        <a:srgbClr val="6DAABD"/>
      </a:accent5>
      <a:accent6>
        <a:srgbClr val="B24A4B"/>
      </a:accent6>
      <a:hlink>
        <a:srgbClr val="EE8E11"/>
      </a:hlink>
      <a:folHlink>
        <a:srgbClr val="BFAE7F"/>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686B1E04-F35C-4AB5-985D-0C358CA11055}"/>
    </a:ext>
  </a:extLst>
</a:theme>
</file>

<file path=docProps/app.xml><?xml version="1.0" encoding="utf-8"?>
<Properties xmlns="http://schemas.openxmlformats.org/officeDocument/2006/extended-properties" xmlns:vt="http://schemas.openxmlformats.org/officeDocument/2006/docPropsVTypes">
  <Template>Главное мероприятие</Template>
  <TotalTime>3088</TotalTime>
  <Words>2151</Words>
  <Application>Microsoft Office PowerPoint</Application>
  <PresentationFormat>Широкоэкранный</PresentationFormat>
  <Paragraphs>265</Paragraphs>
  <Slides>29</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29</vt:i4>
      </vt:variant>
    </vt:vector>
  </HeadingPairs>
  <TitlesOfParts>
    <vt:vector size="34" baseType="lpstr">
      <vt:lpstr>Arial</vt:lpstr>
      <vt:lpstr>Calibri</vt:lpstr>
      <vt:lpstr>Impact</vt:lpstr>
      <vt:lpstr>Times New Roman</vt:lpstr>
      <vt:lpstr>Главное мероприятие</vt:lpstr>
      <vt:lpstr>Дорога   к  1945  году</vt:lpstr>
      <vt:lpstr>Условия игры</vt:lpstr>
      <vt:lpstr>Вопрос 15 баллов</vt:lpstr>
      <vt:lpstr>Вопрос 10 баллов</vt:lpstr>
      <vt:lpstr>Вопрос 5 баллов</vt:lpstr>
      <vt:lpstr>Вопрос 15 баллов</vt:lpstr>
      <vt:lpstr>Вопрос 10 баллов</vt:lpstr>
      <vt:lpstr>Вопрос 5 баллов</vt:lpstr>
      <vt:lpstr>Вопрос 15 баллов</vt:lpstr>
      <vt:lpstr>Вопрос 10 баллов</vt:lpstr>
      <vt:lpstr>Вопрос 5 баллов</vt:lpstr>
      <vt:lpstr>Вопрос 15 баллов</vt:lpstr>
      <vt:lpstr>Вопрос 10 баллов</vt:lpstr>
      <vt:lpstr>Вопрос 5 баллов</vt:lpstr>
      <vt:lpstr>Вопрос 15 баллов</vt:lpstr>
      <vt:lpstr>Вопрос 10 баллов</vt:lpstr>
      <vt:lpstr>Вопрос 5 баллов</vt:lpstr>
      <vt:lpstr>Вопрос 15 баллов</vt:lpstr>
      <vt:lpstr>Вопрос 10 баллов</vt:lpstr>
      <vt:lpstr>Вопрос 5 баллов</vt:lpstr>
      <vt:lpstr>Вопрос 15 баллов</vt:lpstr>
      <vt:lpstr>Вопрос 10 баллов</vt:lpstr>
      <vt:lpstr>Вопрос 5 баллов</vt:lpstr>
      <vt:lpstr>Презентация PowerPoint</vt:lpstr>
      <vt:lpstr>Ответы на Вопросы</vt:lpstr>
      <vt:lpstr>Ответы на Вопросы</vt:lpstr>
      <vt:lpstr>Ответы на Вопросы</vt:lpstr>
      <vt:lpstr>Ответы на Вопросы</vt:lpstr>
      <vt:lpstr>Ответы на Вопросы</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Дорога   к  1945  году</dc:title>
  <dc:creator>15</dc:creator>
  <cp:lastModifiedBy>15</cp:lastModifiedBy>
  <cp:revision>48</cp:revision>
  <dcterms:created xsi:type="dcterms:W3CDTF">2020-03-07T09:29:22Z</dcterms:created>
  <dcterms:modified xsi:type="dcterms:W3CDTF">2020-03-10T05:30:06Z</dcterms:modified>
</cp:coreProperties>
</file>